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199" r:id="rId5"/>
    <p:sldId id="2201" r:id="rId6"/>
    <p:sldId id="2202" r:id="rId7"/>
    <p:sldId id="2203" r:id="rId8"/>
    <p:sldId id="2204" r:id="rId9"/>
    <p:sldId id="2205" r:id="rId10"/>
    <p:sldId id="2206" r:id="rId11"/>
    <p:sldId id="2207" r:id="rId12"/>
    <p:sldId id="2208" r:id="rId13"/>
    <p:sldId id="2209" r:id="rId14"/>
    <p:sldId id="2210" r:id="rId15"/>
    <p:sldId id="2211" r:id="rId16"/>
    <p:sldId id="2212" r:id="rId17"/>
    <p:sldId id="2213" r:id="rId18"/>
    <p:sldId id="2214" r:id="rId19"/>
    <p:sldId id="2215" r:id="rId20"/>
    <p:sldId id="2216" r:id="rId21"/>
    <p:sldId id="2217" r:id="rId22"/>
    <p:sldId id="2218" r:id="rId23"/>
    <p:sldId id="2219" r:id="rId24"/>
    <p:sldId id="2220" r:id="rId25"/>
    <p:sldId id="2221" r:id="rId26"/>
    <p:sldId id="2222" r:id="rId27"/>
    <p:sldId id="2223" r:id="rId28"/>
    <p:sldId id="2224" r:id="rId29"/>
    <p:sldId id="2225" r:id="rId30"/>
    <p:sldId id="2226" r:id="rId31"/>
    <p:sldId id="2227" r:id="rId32"/>
    <p:sldId id="2228" r:id="rId33"/>
    <p:sldId id="2229" r:id="rId34"/>
    <p:sldId id="2232" r:id="rId35"/>
    <p:sldId id="2233" r:id="rId36"/>
    <p:sldId id="2234" r:id="rId37"/>
    <p:sldId id="2230" r:id="rId38"/>
    <p:sldId id="2231" r:id="rId39"/>
    <p:sldId id="2235" r:id="rId40"/>
    <p:sldId id="2236" r:id="rId41"/>
    <p:sldId id="2240" r:id="rId42"/>
    <p:sldId id="2237" r:id="rId43"/>
    <p:sldId id="2238" r:id="rId44"/>
    <p:sldId id="2239" r:id="rId45"/>
    <p:sldId id="2241" r:id="rId46"/>
    <p:sldId id="2242" r:id="rId47"/>
    <p:sldId id="2178" r:id="rId4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BC7DA7-61C6-FE01-D5D8-A892A102519B}" name="Marie Dangles" initials="MD" userId="S::Marie.Dangles@sib.swiss::7b63edcb-ccf4-4a75-88d0-c14d201c4d6b" providerId="AD"/>
  <p188:author id="{CE5D80B9-1F14-B145-DF47-4868472354CC}" name="Marie Dangles" initials="MD" userId="S::marie.dangles@sib.swiss::7b63edcb-ccf4-4a75-88d0-c14d201c4d6b" providerId="AD"/>
  <p188:author id="{808096D5-8C93-63BC-E4B0-42D5AEA0682D}" name="Maia Berman" initials="MB" userId="S::maia.berman@sib.swiss::1345ac14-4068-45c8-a090-8c43709fd17f" providerId="AD"/>
  <p188:author id="{6B1FADD7-C699-59FF-534C-F7CDC6EE7682}" name="Maia Berman" initials="MB" userId="S::Maia.Berman@sib.swiss::1345ac14-4068-45c8-a090-8c43709fd1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CFA88E-3681-7044-8293-9814CE553C1F}" v="6" dt="2023-09-05T14:20:52.454"/>
    <p1510:client id="{478E19F8-C5D2-9E38-6937-1A5D807CAA7E}" v="2149" dt="2024-01-04T14:25:06.319"/>
    <p1510:client id="{9D2F7D96-3EAC-D11A-435B-A692145B62D9}" v="528" dt="2024-01-04T11:03:54.484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/>
    <p:restoredTop sz="81314"/>
  </p:normalViewPr>
  <p:slideViewPr>
    <p:cSldViewPr snapToGrid="0">
      <p:cViewPr varScale="1">
        <p:scale>
          <a:sx n="42" d="100"/>
          <a:sy n="42" d="100"/>
        </p:scale>
        <p:origin x="19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F87670A-975B-8A3E-CA1E-1C95318A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AF402A-CBD2-E8BA-AAA8-34E54EAE21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29005-80C1-A548-84CE-9D8F7C27BC60}" type="datetimeFigureOut">
              <a:rPr lang="fr-FR" smtClean="0">
                <a:latin typeface="Corbel" panose="020B0503020204020204" pitchFamily="34" charset="0"/>
              </a:rPr>
              <a:t>04/01/2024</a:t>
            </a:fld>
            <a:endParaRPr lang="fr-FR">
              <a:latin typeface="Corbel" panose="020B0503020204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918FD6-F4AE-D982-B32D-7F319AFAF6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636B7-0054-2915-21E4-2E5FE70944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0CD75-09BC-0C48-AAA4-476A4268C9A9}" type="slidenum">
              <a:rPr lang="fr-FR" smtClean="0">
                <a:latin typeface="Corbel" panose="020B0503020204020204" pitchFamily="34" charset="0"/>
              </a:rPr>
              <a:t>‹#›</a:t>
            </a:fld>
            <a:endParaRPr lang="fr-FR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92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252EF52D-CFFC-FA47-BBAF-74B3994A70AD}" type="datetimeFigureOut">
              <a:rPr lang="fr-FR" smtClean="0"/>
              <a:pPr/>
              <a:t>04/01/2024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170F0992-BC5E-544C-9AC1-207704CC8F4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885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D6A4036E-D85D-A184-409E-2273352F1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77"/>
          <a:stretch/>
        </p:blipFill>
        <p:spPr>
          <a:xfrm rot="5400000">
            <a:off x="6516289" y="666647"/>
            <a:ext cx="6323119" cy="50283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2" y="3053222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i="0">
                <a:latin typeface="+mj-lt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3568"/>
            <a:ext cx="6817300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+mn-lt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3E26040-493B-53F9-2620-DDFB0901D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3" y="5355033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C5E4898-5706-F441-9C38-D0C7D97D52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72"/>
          <a:stretch/>
        </p:blipFill>
        <p:spPr>
          <a:xfrm rot="10800000" flipV="1">
            <a:off x="5217759" y="1525932"/>
            <a:ext cx="4193535" cy="1492608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3090551-4FA3-8BD4-932A-287498CAB2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2" y="5066270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5" name="Picture 4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1C19E4D0-3074-51FB-06DC-4C49BD099F2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55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igures with 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310AEF-E302-7CA7-22FA-C063913AC3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518B50C-3518-E963-7EB2-CF27A10646B9}"/>
              </a:ext>
            </a:extLst>
          </p:cNvPr>
          <p:cNvSpPr/>
          <p:nvPr userDrawn="1"/>
        </p:nvSpPr>
        <p:spPr>
          <a:xfrm>
            <a:off x="838200" y="1101600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1" name="Rectangle : coins arrondis 2">
            <a:extLst>
              <a:ext uri="{FF2B5EF4-FFF2-40B4-BE49-F238E27FC236}">
                <a16:creationId xmlns:a16="http://schemas.microsoft.com/office/drawing/2014/main" id="{AF7FFA4B-45D7-B7FA-6B0D-442AB264A084}"/>
              </a:ext>
            </a:extLst>
          </p:cNvPr>
          <p:cNvSpPr/>
          <p:nvPr userDrawn="1"/>
        </p:nvSpPr>
        <p:spPr>
          <a:xfrm>
            <a:off x="6310265" y="1101600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DF00A995-522B-4021-102B-BCBD0FD9DCE3}"/>
              </a:ext>
            </a:extLst>
          </p:cNvPr>
          <p:cNvSpPr/>
          <p:nvPr userDrawn="1"/>
        </p:nvSpPr>
        <p:spPr>
          <a:xfrm>
            <a:off x="838200" y="3839175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3" name="Rectangle : coins arrondis 7">
            <a:extLst>
              <a:ext uri="{FF2B5EF4-FFF2-40B4-BE49-F238E27FC236}">
                <a16:creationId xmlns:a16="http://schemas.microsoft.com/office/drawing/2014/main" id="{7816F90A-A539-B087-965E-1578FF34D6E7}"/>
              </a:ext>
            </a:extLst>
          </p:cNvPr>
          <p:cNvSpPr/>
          <p:nvPr userDrawn="1"/>
        </p:nvSpPr>
        <p:spPr>
          <a:xfrm>
            <a:off x="6310265" y="3839175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8C04-A85E-141F-D30C-22896D918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415C-547B-26E1-70E8-BB6C2005A4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20786" y="1206131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A972A6-C18B-E653-4933-08A90C461B6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2851" y="1206131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EE2428-489D-DF92-9019-A2F54EF7ED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20786" y="3943706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635DDFA-F6B7-A5DC-0F14-CB6A0C903E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2851" y="3943706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95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9D6A197-143B-AEFD-829C-A370B9E48C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2831686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7F1758D-FA39-78AD-05BA-1F0701430B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967957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AD1FA9F-FAA3-CC60-961C-DDECEC3D8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342751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EB932D8-947A-D8D7-D24E-FCAC4FA07B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777976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40B52BE3-5107-0A54-7B28-79B3E81F8D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18530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896185D-C189-43C8-56F0-DC714250B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112190F2-119D-1880-693A-C35BB81F9E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2891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9F137C-E460-9399-CD33-4A2C4360A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BA3B39-EAE1-433A-6A33-289E6A2626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6873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0CCA9F-64B1-86D3-B610-B2B226EAA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62E6140-FFAE-26F1-DE48-719AB018F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E097653-5197-A0E7-0D0F-5503D8FF9E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398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4D93-5897-7C43-6A16-6A175307F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510E9E1-90A9-831D-C2F6-C212AB9CE9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E9BDC3A-E9DB-753C-35A5-4FAB18E7EB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193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1027"/>
            <a:ext cx="5685187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Corbel" panose="020B0503020204020204" pitchFamily="34" charset="0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880213D-89B1-3800-87F3-0045D35E0A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5213" y="0"/>
            <a:ext cx="4776787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174D3E9-3CB8-1293-F324-12517D2E2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3" y="3052800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4400" b="0" i="0" kern="1200" noProof="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4BD102C-AA50-9B30-F804-3089D180E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4" y="5351168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42A1719-D5FD-C104-F48D-FEF55559D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3" y="5062405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11" name="Picture 10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6DAA9095-74D9-EEBF-5F10-15053C77C2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1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A09CA-36EE-F3C0-0BBA-9FB96C243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8ACDC-796B-3D38-6C7C-66BA405AD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91B84487-9C16-DBA9-4F45-D4B5DB2A7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7438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5D891C-6969-239C-3B65-2BC05D1B9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751B8-43CB-171F-4934-1C39A27CC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47727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D55CDB6B-0D3D-B6B1-5274-D76EBD678D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BF0361-23BE-604D-00BB-68E4E829A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3051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31A041-7A2D-5DF0-312F-374FCDE3D8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8B731-9BD9-0580-0F24-09E82AA02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96814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B7CC7CD-36EB-30C0-7B63-92EB9A5C87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E255D-7155-3DC1-36A0-05461143B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437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A19DB2DF-140E-EF43-5DCB-97E0C3020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188F5-35F8-C73A-64F2-4F36B578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7874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A2DAFB6-4120-0157-845E-2198873243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31A2BD-9D88-F08D-D109-40987069C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1001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B28834-2377-2BA6-AA40-B17CFC2B56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C58EF55-DFB6-1CAE-C474-F8D0E76AF9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774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408574-C683-1985-6632-7A59AB94C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110A95F-7C10-1EBE-E254-51B73F31C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046564C-405C-D92E-9921-39F8C498F1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4F84300-D50C-CC9A-515D-1C7A50D2F4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2090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FDA38C-E54D-EE2E-3D3D-3473EB2C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F1162257-C28A-4867-07F4-ED60C0E7A9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D711CD7-613C-60AE-8C72-DA24374109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732CC7-0FDE-D811-EDB1-AB646764A78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274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7F542CB-EF84-68BA-9A50-B6575183E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3901132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0E56CA-9C63-7C92-E3C4-6C836C2F2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B61C4734-C773-C156-A090-61CE06CB75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20FF58A-BBC7-12B7-1C2F-482012CE4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42C692-4841-FFF1-E1C0-1752D1F566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092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6083AA-D0FC-9F66-C26A-720F1CB28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EDCA-745B-8829-5AD1-A11B03FE1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2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CB0CE7-DE33-88EE-3423-A4C2C7690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39D1BED-4DD7-EE8D-19B6-DD064B0A9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C024A53D-C380-52AE-2506-8FECF914876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F1FC30D3-09BA-9EBC-E24F-AA6E2EAB3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06" y="2196136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ysClr val="windowText" lastClr="000000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00291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52BFDE3-65C6-2516-9801-08DE82B1FA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5C4DD-5280-6381-0242-CE01F22BA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5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C1E8E5C-3149-CFAB-E714-FEC68CD2CD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58C21-10BC-317A-A65D-2A6A57ACBF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16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1C01C6B-AFA9-4E83-E39B-4B28EDC8DB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29B1-5601-90DB-DAC1-279A701A2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82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4396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471EAE6-704C-C3B2-B0BC-CFA343DD3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84EE32-F3B8-6076-4095-E8334D9BA78C}"/>
              </a:ext>
            </a:extLst>
          </p:cNvPr>
          <p:cNvSpPr/>
          <p:nvPr userDrawn="1"/>
        </p:nvSpPr>
        <p:spPr>
          <a:xfrm>
            <a:off x="0" y="5284640"/>
            <a:ext cx="12192000" cy="16238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062E67-AA0B-A006-FEB6-F218A58AA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2"/>
          <a:stretch/>
        </p:blipFill>
        <p:spPr>
          <a:xfrm>
            <a:off x="11137315" y="6034572"/>
            <a:ext cx="927686" cy="71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B5F9D4-7747-ADCB-E6C1-49ADA04EA204}"/>
              </a:ext>
            </a:extLst>
          </p:cNvPr>
          <p:cNvSpPr/>
          <p:nvPr userDrawn="1"/>
        </p:nvSpPr>
        <p:spPr>
          <a:xfrm>
            <a:off x="2690526" y="4878538"/>
            <a:ext cx="430924" cy="35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DDB00A-3875-C6F7-B196-88BE08F20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537693"/>
            <a:ext cx="9144000" cy="558871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 dirty="0"/>
              <a:t>Text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115183-FACE-268A-57F0-F265985C2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6098544"/>
            <a:ext cx="9144000" cy="291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 spc="3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13" name="Picture 12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7929F3CA-82E7-6DD2-D615-F777D5A06B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399" y="6099221"/>
            <a:ext cx="1291994" cy="6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3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976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DB113ED-E4E6-4F61-AFF2-2D6137F5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272004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8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A746E69-DEDB-F5B5-CAF6-095827C42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480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2582AC-69EE-6A66-007B-371C19BB5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5676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DB7C-CCD5-2762-99F6-9387BF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BFD76F-4B2D-8AFE-0E41-04FBC8DBB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819275"/>
            <a:ext cx="10515600" cy="4351338"/>
          </a:xfrm>
        </p:spPr>
        <p:txBody>
          <a:bodyPr/>
          <a:lstStyle>
            <a:lvl2pPr marL="358775" indent="-358775">
              <a:buFontTx/>
              <a:buBlip>
                <a:blip r:embed="rId3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405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F1E9F87-214B-A780-CA56-3B0F35E5CE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1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1D74064-9855-E307-BE4C-FF1AC6C9FA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2199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096A7F-17E3-1944-DBB4-18263DE8D9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934A60-C3FD-F1F7-C71C-505AC974F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4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D52C7C54-A67B-7C6C-795D-7EEC864A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1AC6A1-85F6-E8C4-97DE-B8C5FC3D5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0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0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689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704" r:id="rId3"/>
    <p:sldLayoutId id="2147483752" r:id="rId4"/>
    <p:sldLayoutId id="2147483705" r:id="rId5"/>
    <p:sldLayoutId id="2147483703" r:id="rId6"/>
    <p:sldLayoutId id="2147483685" r:id="rId7"/>
    <p:sldLayoutId id="2147483751" r:id="rId8"/>
    <p:sldLayoutId id="2147483652" r:id="rId9"/>
    <p:sldLayoutId id="2147483715" r:id="rId10"/>
    <p:sldLayoutId id="2147483717" r:id="rId11"/>
    <p:sldLayoutId id="2147483753" r:id="rId12"/>
    <p:sldLayoutId id="2147483722" r:id="rId13"/>
    <p:sldLayoutId id="2147483734" r:id="rId14"/>
    <p:sldLayoutId id="2147483739" r:id="rId15"/>
    <p:sldLayoutId id="2147483755" r:id="rId16"/>
    <p:sldLayoutId id="2147483754" r:id="rId17"/>
    <p:sldLayoutId id="2147483756" r:id="rId18"/>
    <p:sldLayoutId id="2147483757" r:id="rId19"/>
    <p:sldLayoutId id="2147483758" r:id="rId20"/>
    <p:sldLayoutId id="2147483728" r:id="rId21"/>
    <p:sldLayoutId id="2147483759" r:id="rId22"/>
    <p:sldLayoutId id="2147483729" r:id="rId23"/>
    <p:sldLayoutId id="2147483736" r:id="rId24"/>
    <p:sldLayoutId id="2147483741" r:id="rId25"/>
    <p:sldLayoutId id="2147483761" r:id="rId26"/>
    <p:sldLayoutId id="2147483760" r:id="rId27"/>
    <p:sldLayoutId id="2147483762" r:id="rId28"/>
    <p:sldLayoutId id="2147483763" r:id="rId29"/>
    <p:sldLayoutId id="2147483764" r:id="rId30"/>
    <p:sldLayoutId id="2147483732" r:id="rId31"/>
    <p:sldLayoutId id="2147483765" r:id="rId32"/>
    <p:sldLayoutId id="2147483733" r:id="rId33"/>
    <p:sldLayoutId id="2147483738" r:id="rId34"/>
    <p:sldLayoutId id="2147483743" r:id="rId35"/>
    <p:sldLayoutId id="2147483655" r:id="rId36"/>
    <p:sldLayoutId id="2147483766" r:id="rId37"/>
    <p:sldLayoutId id="2147483767" r:id="rId3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Verdana" panose="020B0604030504040204" pitchFamily="34" charset="0"/>
          <a:cs typeface="Gill Sans" panose="020B05020201040202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70000"/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1pPr>
      <a:lvl2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1"/>
        </a:buBlip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2pPr>
      <a:lvl3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1"/>
        </a:buBlip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3pPr>
      <a:lvl4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4pPr>
      <a:lvl5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0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virginia.edu/data/articles/diagnostic-plot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virginia.edu/data/articles/diagnostic-plot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urses/free-introduction-to-r" TargetMode="External"/><Relationship Id="rId2" Type="http://schemas.openxmlformats.org/officeDocument/2006/relationships/hyperlink" Target="http://cran.r-project.org/manuals.htm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rseek.org/" TargetMode="External"/><Relationship Id="rId5" Type="http://schemas.openxmlformats.org/officeDocument/2006/relationships/hyperlink" Target="http://stackoverflow.com/tags/r/info" TargetMode="External"/><Relationship Id="rId4" Type="http://schemas.openxmlformats.org/officeDocument/2006/relationships/hyperlink" Target="http://www.sthda.com/english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training@sib.swiss" TargetMode="External"/><Relationship Id="rId2" Type="http://schemas.openxmlformats.org/officeDocument/2006/relationships/hyperlink" Target="http://www.sib.swiss/training" TargetMode="Externa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1575-BA47-27AF-7812-F767C893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First Steps with R in Life Sciences: Statistics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0A2170-98B9-D0B4-6CB7-41B92028DE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812" y="5066270"/>
            <a:ext cx="5010149" cy="5687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ea typeface="Tahoma"/>
                <a:cs typeface="Gill Sans Light"/>
              </a:rPr>
              <a:t>With slides from: </a:t>
            </a:r>
            <a:r>
              <a:rPr lang="en-GB" b="0" dirty="0">
                <a:ea typeface="+mn-lt"/>
                <a:cs typeface="+mn-lt"/>
              </a:rPr>
              <a:t>Diana Marek, Geoffrey Fucile, Alex Smith, Linda Dib, Leonore Wigger, Wandrille Duchemin</a:t>
            </a:r>
            <a:r>
              <a:rPr lang="en-GB" dirty="0">
                <a:ea typeface="Tahoma"/>
                <a:cs typeface="Gill Sans Light"/>
              </a:rPr>
              <a:t> </a:t>
            </a:r>
            <a:endParaRPr lang="en-GB" dirty="0"/>
          </a:p>
        </p:txBody>
      </p:sp>
      <p:pic>
        <p:nvPicPr>
          <p:cNvPr id="8" name="Picture 7" descr="A red line drawing of a person&#10;&#10;Description automatically generated">
            <a:extLst>
              <a:ext uri="{FF2B5EF4-FFF2-40B4-BE49-F238E27FC236}">
                <a16:creationId xmlns:a16="http://schemas.microsoft.com/office/drawing/2014/main" id="{22F25DA9-24E9-A4F5-6179-91D46B8FDB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767" y="4037439"/>
            <a:ext cx="994837" cy="9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97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3E238-C457-5C69-4935-41001180C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9C98-CC49-C3FF-6F33-D0C00A31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t.test</a:t>
            </a:r>
            <a:r>
              <a:rPr lang="en-GB" dirty="0">
                <a:ea typeface="Verdana"/>
                <a:cs typeface="Gill Sans"/>
              </a:rPr>
              <a:t> object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FB6B6-AF13-142A-258E-F44D8606C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036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800" err="1">
                <a:solidFill>
                  <a:srgbClr val="000000"/>
                </a:solidFill>
                <a:latin typeface="Corbel"/>
                <a:ea typeface="+mn-lt"/>
                <a:cs typeface="Arial"/>
              </a:rPr>
              <a:t>t.test</a:t>
            </a:r>
            <a:r>
              <a:rPr lang="en-US" sz="2800" dirty="0">
                <a:solidFill>
                  <a:srgbClr val="000000"/>
                </a:solidFill>
                <a:latin typeface="Corbel"/>
                <a:ea typeface="+mn-lt"/>
                <a:cs typeface="Arial"/>
              </a:rPr>
              <a:t>() and other tests return a </a:t>
            </a:r>
            <a:r>
              <a:rPr lang="en-US" sz="2800" b="1" dirty="0">
                <a:solidFill>
                  <a:srgbClr val="000000"/>
                </a:solidFill>
                <a:latin typeface="Corbel"/>
                <a:ea typeface="+mn-lt"/>
                <a:cs typeface="Arial"/>
              </a:rPr>
              <a:t>list</a:t>
            </a:r>
            <a:r>
              <a:rPr lang="en-US" sz="2800" dirty="0">
                <a:solidFill>
                  <a:srgbClr val="000000"/>
                </a:solidFill>
                <a:latin typeface="Corbel"/>
                <a:ea typeface="+mn-lt"/>
                <a:cs typeface="Arial"/>
              </a:rPr>
              <a:t> that can be assigned to a variable. </a:t>
            </a:r>
            <a:endParaRPr lang="en-US">
              <a:latin typeface="Corbel"/>
            </a:endParaRPr>
          </a:p>
          <a:p>
            <a:pPr marL="342900" indent="-34036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800" dirty="0">
                <a:latin typeface="Corbel"/>
                <a:ea typeface="+mn-lt"/>
                <a:cs typeface="Arial"/>
              </a:rPr>
              <a:t>View the names of the list’s slots using </a:t>
            </a:r>
            <a:r>
              <a:rPr lang="en-US" sz="2800" b="1" dirty="0">
                <a:latin typeface="Corbel"/>
                <a:ea typeface="+mn-lt"/>
                <a:cs typeface="Arial"/>
              </a:rPr>
              <a:t>names()</a:t>
            </a:r>
            <a:r>
              <a:rPr lang="en-US" sz="2800" dirty="0">
                <a:latin typeface="Corbel"/>
                <a:ea typeface="+mn-lt"/>
                <a:cs typeface="Arial"/>
              </a:rPr>
              <a:t>.</a:t>
            </a:r>
            <a:endParaRPr lang="en-US"/>
          </a:p>
          <a:p>
            <a:pPr marL="342900" indent="-34036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800" dirty="0">
                <a:latin typeface="Corbel"/>
                <a:ea typeface="+mn-lt"/>
                <a:cs typeface="Arial"/>
              </a:rPr>
              <a:t>Access the elements of a list using the </a:t>
            </a:r>
            <a:r>
              <a:rPr lang="en-US" sz="2800" b="1" dirty="0">
                <a:latin typeface="Corbel"/>
                <a:ea typeface="+mn-lt"/>
                <a:cs typeface="Arial"/>
              </a:rPr>
              <a:t>$</a:t>
            </a:r>
            <a:r>
              <a:rPr lang="en-US" sz="2800" dirty="0">
                <a:latin typeface="Corbel"/>
                <a:ea typeface="+mn-lt"/>
                <a:cs typeface="Arial"/>
              </a:rPr>
              <a:t> or the </a:t>
            </a:r>
            <a:r>
              <a:rPr lang="en-US" sz="2800" b="1" dirty="0">
                <a:latin typeface="Corbel"/>
                <a:ea typeface="+mn-lt"/>
                <a:cs typeface="Arial"/>
              </a:rPr>
              <a:t>[[ ]]</a:t>
            </a:r>
            <a:r>
              <a:rPr lang="en-US" sz="2800" dirty="0">
                <a:latin typeface="Corbel"/>
                <a:ea typeface="+mn-lt"/>
                <a:cs typeface="Arial"/>
              </a:rPr>
              <a:t> operators.</a:t>
            </a:r>
          </a:p>
          <a:p>
            <a:pPr marL="342900" indent="-34036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test_res</a:t>
            </a:r>
            <a:r>
              <a:rPr lang="en-GB" sz="1800" dirty="0">
                <a:latin typeface="Courier New"/>
                <a:ea typeface="+mn-lt"/>
                <a:cs typeface="+mn-lt"/>
              </a:rPr>
              <a:t> = </a:t>
            </a:r>
            <a:r>
              <a:rPr lang="en-GB" sz="1800" err="1">
                <a:latin typeface="Courier New"/>
                <a:ea typeface="+mn-lt"/>
                <a:cs typeface="+mn-lt"/>
              </a:rPr>
              <a:t>t.test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Petal.Length</a:t>
            </a:r>
            <a:r>
              <a:rPr lang="en-GB" sz="1800" dirty="0">
                <a:latin typeface="Courier New"/>
                <a:ea typeface="+mn-lt"/>
                <a:cs typeface="+mn-lt"/>
              </a:rPr>
              <a:t> ~ Species, data=</a:t>
            </a:r>
            <a:r>
              <a:rPr lang="en-GB" sz="1800" err="1">
                <a:latin typeface="Courier New"/>
                <a:ea typeface="+mn-lt"/>
                <a:cs typeface="+mn-lt"/>
              </a:rPr>
              <a:t>iris_f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sz="1800">
              <a:latin typeface="Courier New"/>
            </a:endParaRPr>
          </a:p>
          <a:p>
            <a:endParaRPr lang="en-GB" sz="1800" dirty="0">
              <a:latin typeface="Courier New"/>
              <a:ea typeface="+mn-lt"/>
              <a:cs typeface="+mn-lt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names(</a:t>
            </a:r>
            <a:r>
              <a:rPr lang="en-GB" sz="1800" err="1">
                <a:latin typeface="Courier New"/>
                <a:ea typeface="+mn-lt"/>
                <a:cs typeface="+mn-lt"/>
              </a:rPr>
              <a:t>test_res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[1] "statistic"   "parameter"   "</a:t>
            </a:r>
            <a:r>
              <a:rPr lang="en-GB" sz="1800" err="1">
                <a:latin typeface="Courier New"/>
                <a:ea typeface="+mn-lt"/>
                <a:cs typeface="+mn-lt"/>
              </a:rPr>
              <a:t>p.value</a:t>
            </a:r>
            <a:r>
              <a:rPr lang="en-GB" sz="1800" dirty="0">
                <a:latin typeface="Courier New"/>
                <a:ea typeface="+mn-lt"/>
                <a:cs typeface="+mn-lt"/>
              </a:rPr>
              <a:t>"     "conf.int"    "estimate"   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[6] "</a:t>
            </a:r>
            <a:r>
              <a:rPr lang="en-GB" sz="1800" err="1">
                <a:latin typeface="Courier New"/>
                <a:ea typeface="+mn-lt"/>
                <a:cs typeface="+mn-lt"/>
              </a:rPr>
              <a:t>null.value</a:t>
            </a:r>
            <a:r>
              <a:rPr lang="en-GB" sz="1800" dirty="0">
                <a:latin typeface="Courier New"/>
                <a:ea typeface="+mn-lt"/>
                <a:cs typeface="+mn-lt"/>
              </a:rPr>
              <a:t>"  "stderr"      "alternative" "method"      "data.name" </a:t>
            </a:r>
            <a:endParaRPr lang="en-GB" sz="1800">
              <a:latin typeface="Courier New"/>
            </a:endParaRPr>
          </a:p>
          <a:p>
            <a:endParaRPr lang="en-GB" sz="1800" dirty="0">
              <a:latin typeface="Courier New"/>
              <a:ea typeface="+mn-lt"/>
              <a:cs typeface="+mn-lt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test_res</a:t>
            </a:r>
            <a:r>
              <a:rPr lang="en-GB" sz="1800" dirty="0">
                <a:latin typeface="Courier New"/>
                <a:ea typeface="+mn-lt"/>
                <a:cs typeface="+mn-lt"/>
              </a:rPr>
              <a:t>[['</a:t>
            </a:r>
            <a:r>
              <a:rPr lang="en-GB" sz="1800" err="1">
                <a:latin typeface="Courier New"/>
                <a:ea typeface="+mn-lt"/>
                <a:cs typeface="+mn-lt"/>
              </a:rPr>
              <a:t>p.value</a:t>
            </a:r>
            <a:r>
              <a:rPr lang="en-GB" sz="1800" dirty="0">
                <a:latin typeface="Courier New"/>
                <a:ea typeface="+mn-lt"/>
                <a:cs typeface="+mn-lt"/>
              </a:rPr>
              <a:t>']]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[1] 4.900288e-22</a:t>
            </a:r>
            <a:endParaRPr lang="en-GB" sz="1800" dirty="0">
              <a:latin typeface="Courier New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0444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B91CF-3639-05C5-173C-B349D1BF4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DED93-68FA-C6DB-405F-F4144ACC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Paired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5BF65-6851-FC4F-86C8-22EA6D211C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540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ea typeface="Tahoma"/>
                <a:cs typeface="Arial"/>
              </a:rPr>
              <a:t>When the measurements correspond to 2 observations on the same individuals, we need to use the </a:t>
            </a:r>
            <a:r>
              <a:rPr lang="en-US" sz="2800" b="1" dirty="0">
                <a:solidFill>
                  <a:srgbClr val="000000"/>
                </a:solidFill>
                <a:ea typeface="Tahoma"/>
                <a:cs typeface="Arial"/>
              </a:rPr>
              <a:t>paired t-test</a:t>
            </a:r>
            <a:r>
              <a:rPr lang="en-US" sz="2800" dirty="0">
                <a:solidFill>
                  <a:srgbClr val="000000"/>
                </a:solidFill>
                <a:ea typeface="Tahoma"/>
                <a:cs typeface="Arial"/>
              </a:rPr>
              <a:t>.</a:t>
            </a:r>
            <a:endParaRPr lang="en-US" sz="2800" dirty="0">
              <a:solidFill>
                <a:srgbClr val="000000"/>
              </a:solidFill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000000"/>
              </a:solidFill>
              <a:ea typeface="Tahoma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ea typeface="Tahoma"/>
                <a:cs typeface="Arial"/>
              </a:rPr>
              <a:t>This tests focuses on the difference between the two observations and asks if </a:t>
            </a:r>
            <a:r>
              <a:rPr lang="en-US" sz="2800">
                <a:solidFill>
                  <a:srgbClr val="000000"/>
                </a:solidFill>
                <a:ea typeface="Tahoma"/>
                <a:cs typeface="Arial"/>
              </a:rPr>
              <a:t>the mean of this difference is different from 0.</a:t>
            </a:r>
            <a:endParaRPr lang="en-US" sz="2800" dirty="0">
              <a:solidFill>
                <a:srgbClr val="000000"/>
              </a:solidFill>
              <a:ea typeface="Tahoma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000000"/>
              </a:solidFill>
              <a:ea typeface="Tahoma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rgbClr val="000000"/>
                </a:solidFill>
                <a:ea typeface="Tahoma"/>
                <a:cs typeface="Arial"/>
              </a:rPr>
              <a:t>Assumption:</a:t>
            </a:r>
            <a:r>
              <a:rPr lang="en-US" sz="2800" dirty="0">
                <a:solidFill>
                  <a:srgbClr val="000000"/>
                </a:solidFill>
                <a:ea typeface="Tahoma"/>
                <a:cs typeface="Arial"/>
              </a:rPr>
              <a:t> the sample mean of the differences are normally distributed</a:t>
            </a: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000000"/>
              </a:solidFill>
              <a:ea typeface="Tahom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6972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64507-D5FC-8EB3-F9B5-9C8EA71EC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42B2A-6EB3-A2AC-0E25-1CA9BA7D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Paired data representation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A0CCD-36ED-B42E-A3B6-295B330E8C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data(sleep)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head(sleep, n=3)</a:t>
            </a: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extra group ID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1   0.7     1  1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2  -1.6     1  2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3  -0.2     1  3</a:t>
            </a:r>
            <a:endParaRPr lang="en-US" dirty="0">
              <a:latin typeface="Courier New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err="1">
                <a:latin typeface="Courier New"/>
                <a:ea typeface="+mn-lt"/>
                <a:cs typeface="+mn-lt"/>
              </a:rPr>
              <a:t>interaction.plot</a:t>
            </a:r>
            <a:r>
              <a:rPr lang="en-US" sz="1800" dirty="0">
                <a:latin typeface="Courier New"/>
                <a:ea typeface="+mn-lt"/>
                <a:cs typeface="+mn-lt"/>
              </a:rPr>
              <a:t>(response=</a:t>
            </a:r>
            <a:r>
              <a:rPr lang="en-US" sz="18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1800" dirty="0">
                <a:latin typeface="Courier New"/>
                <a:ea typeface="+mn-lt"/>
                <a:cs typeface="+mn-lt"/>
              </a:rPr>
              <a:t>, </a:t>
            </a:r>
            <a:endParaRPr lang="en-US">
              <a:latin typeface="Courier New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    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x.factor</a:t>
            </a:r>
            <a:r>
              <a:rPr lang="en-US" sz="1800" dirty="0">
                <a:latin typeface="Courier New"/>
                <a:ea typeface="+mn-lt"/>
                <a:cs typeface="+mn-lt"/>
              </a:rPr>
              <a:t>=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1800" dirty="0">
                <a:latin typeface="Courier New"/>
                <a:ea typeface="+mn-lt"/>
                <a:cs typeface="+mn-lt"/>
              </a:rPr>
              <a:t>, </a:t>
            </a:r>
            <a:endParaRPr lang="en-US" dirty="0">
              <a:latin typeface="Courier New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            </a:t>
            </a:r>
            <a:r>
              <a:rPr lang="en-US" sz="1800" err="1">
                <a:latin typeface="Courier New"/>
                <a:ea typeface="+mn-lt"/>
                <a:cs typeface="+mn-lt"/>
              </a:rPr>
              <a:t>trace.factor</a:t>
            </a:r>
            <a:r>
              <a:rPr lang="en-US" sz="1800" dirty="0">
                <a:latin typeface="Courier New"/>
                <a:ea typeface="+mn-lt"/>
                <a:cs typeface="+mn-lt"/>
              </a:rPr>
              <a:t>=</a:t>
            </a:r>
            <a:r>
              <a:rPr lang="en-US" sz="1800" err="1">
                <a:latin typeface="Courier New"/>
                <a:ea typeface="+mn-lt"/>
                <a:cs typeface="+mn-lt"/>
              </a:rPr>
              <a:t>sleep$ID</a:t>
            </a:r>
            <a:r>
              <a:rPr lang="en-US" sz="1800" dirty="0">
                <a:latin typeface="Courier New"/>
                <a:ea typeface="+mn-lt"/>
                <a:cs typeface="+mn-lt"/>
              </a:rPr>
              <a:t>, </a:t>
            </a:r>
            <a:endParaRPr lang="en-US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     legend=FALSE, </a:t>
            </a:r>
            <a:r>
              <a:rPr lang="en-US" sz="1800" dirty="0">
                <a:latin typeface="Courier New"/>
                <a:ea typeface="+mn-lt"/>
                <a:cs typeface="Courier New"/>
              </a:rPr>
              <a:t>type="b", </a:t>
            </a:r>
            <a:endParaRPr lang="en-US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           </a:t>
            </a:r>
            <a:r>
              <a:rPr lang="en-US" sz="1800" dirty="0" err="1">
                <a:latin typeface="Courier New"/>
                <a:ea typeface="+mn-lt"/>
                <a:cs typeface="Courier New"/>
              </a:rPr>
              <a:t>lty</a:t>
            </a:r>
            <a:r>
              <a:rPr lang="en-US" sz="1800" dirty="0">
                <a:latin typeface="Courier New"/>
                <a:ea typeface="+mn-lt"/>
                <a:cs typeface="Courier New"/>
              </a:rPr>
              <a:t>=1, </a:t>
            </a:r>
            <a:r>
              <a:rPr lang="en-US" sz="1800" dirty="0" err="1">
                <a:latin typeface="Courier New"/>
                <a:ea typeface="+mn-lt"/>
                <a:cs typeface="Courier New"/>
              </a:rPr>
              <a:t>pch</a:t>
            </a:r>
            <a:r>
              <a:rPr lang="en-US" sz="1800" dirty="0">
                <a:latin typeface="Courier New"/>
                <a:ea typeface="+mn-lt"/>
                <a:cs typeface="Courier New"/>
              </a:rPr>
              <a:t>=16, </a:t>
            </a:r>
            <a:endParaRPr lang="en-US" dirty="0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     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xlab</a:t>
            </a:r>
            <a:r>
              <a:rPr lang="en-US" sz="1800" dirty="0">
                <a:latin typeface="Courier New"/>
                <a:ea typeface="+mn-lt"/>
                <a:cs typeface="+mn-lt"/>
              </a:rPr>
              <a:t>="Drug received", </a:t>
            </a:r>
            <a:endParaRPr lang="en-US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    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ylab</a:t>
            </a:r>
            <a:r>
              <a:rPr lang="en-US" sz="1800" dirty="0">
                <a:latin typeface="Courier New"/>
                <a:ea typeface="+mn-lt"/>
                <a:cs typeface="+mn-lt"/>
              </a:rPr>
              <a:t>="Extra sleep")</a:t>
            </a:r>
            <a:endParaRPr lang="en-US" dirty="0"/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endParaRPr lang="en-US" sz="2800" dirty="0">
              <a:latin typeface="Courier New"/>
              <a:ea typeface="Tahoma"/>
              <a:cs typeface="Arial"/>
            </a:endParaRPr>
          </a:p>
        </p:txBody>
      </p:sp>
      <p:pic>
        <p:nvPicPr>
          <p:cNvPr id="6" name="Picture 5" descr="A graph with lines and dots&#10;&#10;Description automatically generated">
            <a:extLst>
              <a:ext uri="{FF2B5EF4-FFF2-40B4-BE49-F238E27FC236}">
                <a16:creationId xmlns:a16="http://schemas.microsoft.com/office/drawing/2014/main" id="{E48249B1-52BB-8A61-54B3-184FF09C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735" y="0"/>
            <a:ext cx="5434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52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8E3AC-5B59-DDA0-3E94-5A5C8B7C6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B0ACF-6B69-06B2-F01F-FD04F797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Check normality of the differences between pairs</a:t>
            </a:r>
            <a:endParaRPr lang="en-GB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BF0CD-634C-9C6E-47EB-67E7208889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Courier New"/>
                <a:ea typeface="+mn-lt"/>
                <a:cs typeface="+mn-lt"/>
              </a:rPr>
              <a:t>difference = </a:t>
            </a:r>
            <a:r>
              <a:rPr lang="en-US" sz="16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1600" dirty="0">
                <a:latin typeface="Courier New"/>
                <a:ea typeface="+mn-lt"/>
                <a:cs typeface="+mn-lt"/>
              </a:rPr>
              <a:t>[</a:t>
            </a:r>
            <a:r>
              <a:rPr lang="en-US" sz="16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1600" dirty="0">
                <a:latin typeface="Courier New"/>
                <a:ea typeface="+mn-lt"/>
                <a:cs typeface="+mn-lt"/>
              </a:rPr>
              <a:t>==2]-</a:t>
            </a:r>
            <a:r>
              <a:rPr lang="en-US" sz="16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1600" dirty="0">
                <a:latin typeface="Courier New"/>
                <a:ea typeface="+mn-lt"/>
                <a:cs typeface="+mn-lt"/>
              </a:rPr>
              <a:t>[</a:t>
            </a:r>
            <a:r>
              <a:rPr lang="en-US" sz="16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1600" dirty="0">
                <a:latin typeface="Courier New"/>
                <a:ea typeface="+mn-lt"/>
                <a:cs typeface="+mn-lt"/>
              </a:rPr>
              <a:t>==1]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>
              <a:latin typeface="Courier New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latin typeface="Courier New"/>
                <a:ea typeface="+mn-lt"/>
                <a:cs typeface="+mn-lt"/>
              </a:rPr>
              <a:t>hist(difference, </a:t>
            </a:r>
            <a:r>
              <a:rPr lang="en-US" sz="1600" err="1">
                <a:latin typeface="Courier New"/>
                <a:ea typeface="+mn-lt"/>
                <a:cs typeface="+mn-lt"/>
              </a:rPr>
              <a:t>freq</a:t>
            </a:r>
            <a:r>
              <a:rPr lang="en-US" sz="1600" dirty="0">
                <a:latin typeface="Courier New"/>
                <a:ea typeface="+mn-lt"/>
                <a:cs typeface="+mn-lt"/>
              </a:rPr>
              <a:t>=FALSE, </a:t>
            </a:r>
            <a:r>
              <a:rPr lang="en-US" sz="1600" err="1">
                <a:latin typeface="Courier New"/>
                <a:ea typeface="+mn-lt"/>
                <a:cs typeface="+mn-lt"/>
              </a:rPr>
              <a:t>xlab</a:t>
            </a:r>
            <a:r>
              <a:rPr lang="en-US" sz="1600" dirty="0">
                <a:latin typeface="Courier New"/>
                <a:ea typeface="+mn-lt"/>
                <a:cs typeface="+mn-lt"/>
              </a:rPr>
              <a:t>="Difference Drug 2 - Drug 1",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Courier New"/>
                <a:ea typeface="+mn-lt"/>
                <a:cs typeface="+mn-lt"/>
              </a:rPr>
              <a:t>                 main="Difference in extra sleep", col="white")</a:t>
            </a: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>
              <a:latin typeface="Courier New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>
                <a:latin typeface="Courier New"/>
                <a:ea typeface="+mn-lt"/>
                <a:cs typeface="+mn-lt"/>
              </a:rPr>
              <a:t>qqnorm</a:t>
            </a:r>
            <a:r>
              <a:rPr lang="en-US" sz="1600" dirty="0">
                <a:latin typeface="Courier New"/>
                <a:ea typeface="+mn-lt"/>
                <a:cs typeface="+mn-lt"/>
              </a:rPr>
              <a:t>(difference)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>
                <a:latin typeface="Courier New"/>
                <a:ea typeface="+mn-lt"/>
                <a:cs typeface="+mn-lt"/>
              </a:rPr>
              <a:t>qqline</a:t>
            </a:r>
            <a:r>
              <a:rPr lang="en-US" sz="1600" dirty="0">
                <a:latin typeface="Courier New"/>
                <a:ea typeface="+mn-lt"/>
                <a:cs typeface="+mn-lt"/>
              </a:rPr>
              <a:t>(difference)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endParaRPr lang="en-US" sz="2800" dirty="0">
              <a:latin typeface="Courier New"/>
              <a:ea typeface="Tahoma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1F774-757A-EF12-FD51-D45EFEE0B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810" y="2062466"/>
            <a:ext cx="7983373" cy="46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10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4F7F3-6423-CB50-7ABA-5729667CC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2218F-7863-7639-3DA0-4B7813AF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Paired t-test</a:t>
            </a:r>
            <a:endParaRPr lang="en-GB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3A888-D2B8-2EF1-5123-87576ECF0F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using a paired t-test: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err="1">
                <a:latin typeface="Courier New"/>
                <a:ea typeface="+mn-lt"/>
                <a:cs typeface="+mn-lt"/>
              </a:rPr>
              <a:t>t.test</a:t>
            </a:r>
            <a:r>
              <a:rPr lang="en-US" sz="1800" dirty="0">
                <a:latin typeface="Courier New"/>
                <a:ea typeface="+mn-lt"/>
                <a:cs typeface="+mn-lt"/>
              </a:rPr>
              <a:t>(</a:t>
            </a:r>
            <a:r>
              <a:rPr lang="en-US" sz="18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1800" dirty="0">
                <a:latin typeface="Courier New"/>
                <a:ea typeface="+mn-lt"/>
                <a:cs typeface="+mn-lt"/>
              </a:rPr>
              <a:t>[</a:t>
            </a:r>
            <a:r>
              <a:rPr lang="en-US" sz="18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1800" dirty="0">
                <a:latin typeface="Courier New"/>
                <a:ea typeface="+mn-lt"/>
                <a:cs typeface="+mn-lt"/>
              </a:rPr>
              <a:t>==1],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</a:t>
            </a:r>
            <a:r>
              <a:rPr lang="en-US" sz="18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1800" dirty="0">
                <a:latin typeface="Courier New"/>
                <a:ea typeface="+mn-lt"/>
                <a:cs typeface="+mn-lt"/>
              </a:rPr>
              <a:t>[</a:t>
            </a:r>
            <a:r>
              <a:rPr lang="en-US" sz="18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1800" dirty="0">
                <a:latin typeface="Courier New"/>
                <a:ea typeface="+mn-lt"/>
                <a:cs typeface="+mn-lt"/>
              </a:rPr>
              <a:t>==2], 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paired=TRUE</a:t>
            </a:r>
            <a:r>
              <a:rPr lang="en-US" sz="1800" dirty="0">
                <a:latin typeface="Courier New"/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paired values must be at the same position in the two vectors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do not use formula notation (</a:t>
            </a:r>
            <a:r>
              <a:rPr lang="en-U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extra~sleep</a:t>
            </a:r>
            <a:r>
              <a:rPr lang="en-U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) for paired t-test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Paired t-test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data:  </a:t>
            </a:r>
            <a:r>
              <a:rPr lang="en-US" sz="18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1800" dirty="0">
                <a:latin typeface="Courier New"/>
                <a:ea typeface="+mn-lt"/>
                <a:cs typeface="+mn-lt"/>
              </a:rPr>
              <a:t>[</a:t>
            </a:r>
            <a:r>
              <a:rPr lang="en-US" sz="18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1800" dirty="0">
                <a:latin typeface="Courier New"/>
                <a:ea typeface="+mn-lt"/>
                <a:cs typeface="+mn-lt"/>
              </a:rPr>
              <a:t> == 1] and </a:t>
            </a:r>
            <a:r>
              <a:rPr lang="en-US" sz="18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1800" dirty="0">
                <a:latin typeface="Courier New"/>
                <a:ea typeface="+mn-lt"/>
                <a:cs typeface="+mn-lt"/>
              </a:rPr>
              <a:t>[</a:t>
            </a:r>
            <a:r>
              <a:rPr lang="en-US" sz="18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1800" dirty="0">
                <a:latin typeface="Courier New"/>
                <a:ea typeface="+mn-lt"/>
                <a:cs typeface="+mn-lt"/>
              </a:rPr>
              <a:t> == 2]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t = -4.0621, </a:t>
            </a:r>
            <a:r>
              <a:rPr lang="en-US" sz="1800" err="1">
                <a:latin typeface="Courier New"/>
                <a:ea typeface="+mn-lt"/>
                <a:cs typeface="+mn-lt"/>
              </a:rPr>
              <a:t>df</a:t>
            </a:r>
            <a:r>
              <a:rPr lang="en-US" sz="1800" dirty="0">
                <a:latin typeface="Courier New"/>
                <a:ea typeface="+mn-lt"/>
                <a:cs typeface="+mn-lt"/>
              </a:rPr>
              <a:t> = 9, p-value = 0.002833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alternative hypothesis: true difference in means is not equal to 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95 percent confidence interval: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-2.4598858 -0.7001142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sample estimates: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mean of the differences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          -1.58 </a:t>
            </a: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Tahom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511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E7122-791B-7807-B4E0-5A52A862F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57F74-2D0B-2F33-838D-E484144F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Non-parametric alternatives to the t-test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7560-D7D1-AA1D-24F6-190688A8D8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540"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When the data deviates strongly from normality, a </a:t>
            </a:r>
            <a:r>
              <a:rPr lang="en-US" sz="2000" b="1" dirty="0">
                <a:solidFill>
                  <a:srgbClr val="262626"/>
                </a:solidFill>
                <a:ea typeface="Tahoma"/>
                <a:cs typeface="Arial"/>
              </a:rPr>
              <a:t>non-parametric test</a:t>
            </a:r>
            <a:r>
              <a:rPr lang="en-US" sz="2000" dirty="0">
                <a:solidFill>
                  <a:srgbClr val="262626"/>
                </a:solidFill>
                <a:ea typeface="Tahoma"/>
                <a:cs typeface="Arial"/>
              </a:rPr>
              <a:t> 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can be used in place of a t-test. </a:t>
            </a:r>
            <a:endParaRPr lang="en-US"/>
          </a:p>
          <a:p>
            <a:pPr marL="2540"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Non-parametric tests </a:t>
            </a:r>
            <a:r>
              <a:rPr lang="en-US" sz="2000" b="1" dirty="0">
                <a:latin typeface="Corbel"/>
                <a:ea typeface="Tahoma"/>
                <a:cs typeface="Arial"/>
              </a:rPr>
              <a:t>do not assume any particular distribution of the data</a:t>
            </a:r>
            <a:r>
              <a:rPr lang="en-US" sz="2000" dirty="0">
                <a:latin typeface="Corbel"/>
                <a:ea typeface="Tahoma"/>
                <a:cs typeface="Arial"/>
              </a:rPr>
              <a:t>.</a:t>
            </a:r>
          </a:p>
          <a:p>
            <a:pPr marL="2540">
              <a:lnSpc>
                <a:spcPct val="100000"/>
              </a:lnSpc>
              <a:spcBef>
                <a:spcPts val="400"/>
              </a:spcBef>
            </a:pPr>
            <a:endParaRPr lang="en-US" sz="2000" dirty="0"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ea typeface="+mn-lt"/>
                <a:cs typeface="+mn-lt"/>
              </a:rPr>
              <a:t>Instead of t-test (without pairing), use Mann-Whitney U test.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b="1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err="1">
                <a:latin typeface="Courier New"/>
                <a:ea typeface="+mn-lt"/>
                <a:cs typeface="+mn-lt"/>
              </a:rPr>
              <a:t>wilcox.test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==1],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       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==2])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err="1">
                <a:latin typeface="Courier New"/>
                <a:ea typeface="+mn-lt"/>
                <a:cs typeface="+mn-lt"/>
              </a:rPr>
              <a:t>wilcox.test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err="1">
                <a:latin typeface="Courier New"/>
                <a:ea typeface="+mn-lt"/>
                <a:cs typeface="+mn-lt"/>
              </a:rPr>
              <a:t>extra~group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, data=sleep) </a:t>
            </a:r>
            <a:r>
              <a:rPr lang="en-US" sz="20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equivalent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b="1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ea typeface="+mn-lt"/>
                <a:cs typeface="+mn-lt"/>
              </a:rPr>
              <a:t>Instead of paired t-test, use Wilcoxon Signed Rank test.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err="1">
                <a:latin typeface="Courier New"/>
                <a:ea typeface="+mn-lt"/>
                <a:cs typeface="+mn-lt"/>
              </a:rPr>
              <a:t>wilcox.test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==1],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          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==2], paired=TRUE)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ea typeface="+mn-lt"/>
                <a:cs typeface="+mn-lt"/>
              </a:rPr>
              <a:t>These two tests have different names but are </a:t>
            </a:r>
            <a:r>
              <a:rPr lang="en-US" sz="2000" b="1" dirty="0">
                <a:ea typeface="+mn-lt"/>
                <a:cs typeface="+mn-lt"/>
              </a:rPr>
              <a:t>both implemented in the R function </a:t>
            </a:r>
            <a:r>
              <a:rPr lang="en-US" sz="2000" b="1" dirty="0" err="1">
                <a:ea typeface="+mn-lt"/>
                <a:cs typeface="+mn-lt"/>
              </a:rPr>
              <a:t>wilcox.test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1" dirty="0">
              <a:latin typeface="Corbel"/>
              <a:ea typeface="Tahom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153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9E7A5-5C16-902D-16E5-7DDB263FE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74B6-DE54-1508-B4B7-193D7BC4B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wilcox.test</a:t>
            </a:r>
            <a:r>
              <a:rPr lang="en-GB" dirty="0">
                <a:ea typeface="Verdana"/>
                <a:cs typeface="Gill Sans"/>
              </a:rPr>
              <a:t>()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FFD47-706A-E656-3FF2-04F1F42672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ea typeface="+mn-lt"/>
                <a:cs typeface="+mn-lt"/>
              </a:rPr>
              <a:t>For the sleep data, a paired test is appropriate.</a:t>
            </a:r>
            <a:endParaRPr lang="en-US" sz="2000">
              <a:ea typeface="+mn-lt"/>
              <a:cs typeface="+mn-lt"/>
            </a:endParaRPr>
          </a:p>
          <a:p>
            <a:pPr marL="2540"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err="1">
                <a:latin typeface="Courier New"/>
                <a:ea typeface="+mn-lt"/>
                <a:cs typeface="+mn-lt"/>
              </a:rPr>
              <a:t>wilcox.test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==1],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         </a:t>
            </a:r>
            <a:r>
              <a:rPr lang="en-US" sz="200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==2], 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paired=TRUE</a:t>
            </a:r>
            <a:r>
              <a:rPr lang="en-US" sz="2000" dirty="0">
                <a:latin typeface="Courier New"/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latin typeface="Courier New"/>
                <a:ea typeface="+mn-lt"/>
                <a:cs typeface="+mn-lt"/>
              </a:rPr>
              <a:t>Wilcoxon signed rank test with continuity correction</a:t>
            </a: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data: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==1] and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sleep$extra</a:t>
            </a:r>
            <a:r>
              <a:rPr lang="en-US" sz="2000" dirty="0">
                <a:latin typeface="Courier New"/>
                <a:ea typeface="+mn-lt"/>
                <a:cs typeface="+mn-lt"/>
              </a:rPr>
              <a:t>[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sleep$group</a:t>
            </a:r>
            <a:r>
              <a:rPr lang="en-US" sz="2000" dirty="0">
                <a:latin typeface="Courier New"/>
                <a:ea typeface="+mn-lt"/>
                <a:cs typeface="+mn-lt"/>
              </a:rPr>
              <a:t>==2]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V = 0, p-value = 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0.009091</a:t>
            </a: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alternative hypothesis: true location shift is not equal to 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rbel"/>
              <a:ea typeface="Tahoma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rbel"/>
                <a:ea typeface="Tahoma"/>
                <a:cs typeface="Arial"/>
              </a:rPr>
              <a:t>The conclusion is the same as it was for the paired t-test.</a:t>
            </a:r>
          </a:p>
          <a:p>
            <a:pPr marL="285750" indent="-28321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 dirty="0">
                <a:latin typeface="Corbel"/>
                <a:ea typeface="Tahoma"/>
                <a:cs typeface="Arial"/>
              </a:rPr>
              <a:t>The p-value is a little higher </a:t>
            </a:r>
            <a:r>
              <a:rPr lang="en-US" sz="2000" dirty="0" err="1">
                <a:latin typeface="Corbel"/>
                <a:ea typeface="Tahoma"/>
                <a:cs typeface="Arial"/>
              </a:rPr>
              <a:t>wilcox.test</a:t>
            </a:r>
            <a:r>
              <a:rPr lang="en-US" sz="2000" dirty="0">
                <a:latin typeface="Corbel"/>
                <a:ea typeface="Tahoma"/>
                <a:cs typeface="Arial"/>
              </a:rPr>
              <a:t>: 0.009091 (</a:t>
            </a:r>
            <a:r>
              <a:rPr lang="en-US" sz="2000" dirty="0" err="1">
                <a:latin typeface="Corbel"/>
                <a:ea typeface="Tahoma"/>
                <a:cs typeface="Arial"/>
              </a:rPr>
              <a:t>t.test</a:t>
            </a:r>
            <a:r>
              <a:rPr lang="en-US" sz="2000" dirty="0">
                <a:latin typeface="Corbel"/>
                <a:ea typeface="Tahoma"/>
                <a:cs typeface="Arial"/>
              </a:rPr>
              <a:t>: 0.002833)</a:t>
            </a:r>
          </a:p>
          <a:p>
            <a:pPr marL="2540"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rbel"/>
              <a:ea typeface="Tahom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8561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AB7D0-3ACB-F18C-2156-1E3C8A151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41E47-5D5C-A6CF-93E5-6D40DB06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wilcox.test</a:t>
            </a:r>
            <a:r>
              <a:rPr lang="en-GB" dirty="0">
                <a:ea typeface="Verdana"/>
                <a:cs typeface="Gill Sans"/>
              </a:rPr>
              <a:t>() - warning messages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1A984-295F-1D04-09CA-5E875E090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540">
              <a:lnSpc>
                <a:spcPct val="100000"/>
              </a:lnSpc>
              <a:spcBef>
                <a:spcPts val="0"/>
              </a:spcBef>
            </a:pPr>
            <a:r>
              <a:rPr lang="en-US" sz="2000" dirty="0" err="1">
                <a:solidFill>
                  <a:srgbClr val="000000"/>
                </a:solidFill>
                <a:latin typeface="Corbel"/>
                <a:ea typeface="Tahoma"/>
                <a:cs typeface="Arial"/>
              </a:rPr>
              <a:t>wilcox.test</a:t>
            </a:r>
            <a:r>
              <a:rPr lang="en-US" sz="20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() implements two ways to compute p-values: exact and by approximation</a:t>
            </a:r>
            <a:endParaRPr lang="en-US" dirty="0"/>
          </a:p>
          <a:p>
            <a:pPr marL="285750" indent="-28321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The method can be selected with parameter </a:t>
            </a:r>
            <a:r>
              <a:rPr lang="en-US" sz="2000" b="1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exact=TRUE </a:t>
            </a:r>
            <a:r>
              <a:rPr lang="en-US" sz="20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or</a:t>
            </a:r>
            <a:r>
              <a:rPr lang="en-US" sz="2000" b="1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 exact=FALSE</a:t>
            </a:r>
            <a:endParaRPr lang="en-US" sz="2000" dirty="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marL="285750" indent="-28321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The default is "exact" if sample size &lt; 50 </a:t>
            </a:r>
            <a:r>
              <a:rPr lang="en-US" sz="2000" i="1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and</a:t>
            </a:r>
            <a:r>
              <a:rPr lang="en-US" sz="20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 there are no ties in the data. </a:t>
            </a:r>
          </a:p>
          <a:p>
            <a:pPr marL="285750" indent="-28321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Otherwise, it is by normal approximation. </a:t>
            </a:r>
            <a:endParaRPr lang="en-US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Warning messages</a:t>
            </a:r>
            <a:r>
              <a:rPr lang="en-US" sz="16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1: In 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wilcox.test.default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(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sleep$extra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[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sleep$group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 == 1], 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sleep$extra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[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sleep$group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 ==  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  </a:t>
            </a:r>
            <a:r>
              <a:rPr lang="en-US" sz="1500" b="1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cannot compute exact p-value 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with ties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2: In 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wilcox.test.default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(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sleep$extra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[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sleep$group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 == 1], 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sleep$extra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[</a:t>
            </a:r>
            <a:r>
              <a:rPr lang="en-US" sz="15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sleep$group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 ==  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  </a:t>
            </a:r>
            <a:r>
              <a:rPr lang="en-US" sz="1500" b="1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cannot compute exact p-value </a:t>
            </a:r>
            <a:r>
              <a:rPr lang="en-US" sz="15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with zeroes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These </a:t>
            </a:r>
            <a:r>
              <a:rPr lang="en-US" sz="1800" b="1" dirty="0">
                <a:solidFill>
                  <a:srgbClr val="000000"/>
                </a:solidFill>
                <a:ea typeface="+mn-lt"/>
                <a:cs typeface="+mn-lt"/>
              </a:rPr>
              <a:t>warnings don't mean that there is an error in the result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. An (approximated) p-value is still provided and can be reported.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83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1287-91AC-0AF0-E55F-D3F2B8B33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991" y="318882"/>
            <a:ext cx="5719843" cy="1168976"/>
          </a:xfrm>
        </p:spPr>
        <p:txBody>
          <a:bodyPr/>
          <a:lstStyle/>
          <a:p>
            <a:r>
              <a:rPr lang="en-GB" dirty="0">
                <a:ea typeface="Verdana"/>
              </a:rPr>
              <a:t>Let's practice - 10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94947-E283-3A3D-F6D8-50119A1D2BA2}"/>
              </a:ext>
            </a:extLst>
          </p:cNvPr>
          <p:cNvSpPr txBox="1"/>
          <p:nvPr/>
        </p:nvSpPr>
        <p:spPr>
          <a:xfrm>
            <a:off x="674413" y="1182414"/>
            <a:ext cx="10098689" cy="57323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349"/>
              </a:spcBef>
              <a:spcAft>
                <a:spcPts val="850"/>
              </a:spcAft>
            </a:pPr>
            <a:r>
              <a:rPr lang="en-US" sz="2000" dirty="0">
                <a:solidFill>
                  <a:srgbClr val="262626"/>
                </a:solidFill>
                <a:ea typeface="+mn-lt"/>
                <a:cs typeface="+mn-lt"/>
              </a:rPr>
              <a:t>Come back to the mice data-set stored in the "</a:t>
            </a:r>
            <a:r>
              <a:rPr lang="en-US" sz="2000" err="1">
                <a:solidFill>
                  <a:srgbClr val="262626"/>
                </a:solidFill>
                <a:ea typeface="+mn-lt"/>
                <a:cs typeface="+mn-lt"/>
              </a:rPr>
              <a:t>mice_data</a:t>
            </a:r>
            <a:r>
              <a:rPr lang="en-US" sz="2000" dirty="0">
                <a:solidFill>
                  <a:srgbClr val="262626"/>
                </a:solidFill>
                <a:ea typeface="+mn-lt"/>
                <a:cs typeface="+mn-lt"/>
              </a:rPr>
              <a:t>" data frame.</a:t>
            </a:r>
          </a:p>
          <a:p>
            <a:pPr marL="215900" indent="-212725">
              <a:spcBef>
                <a:spcPts val="1417"/>
              </a:spcBef>
              <a:spcAft>
                <a:spcPts val="850"/>
              </a:spcAft>
              <a:buAutoNum type="arabicParenR"/>
            </a:pP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 Considering WT mice weight and KO mice weight separately, check the assumption of normality graphically. </a:t>
            </a:r>
          </a:p>
          <a:p>
            <a:pPr marL="215900" indent="-212725">
              <a:spcBef>
                <a:spcPts val="1417"/>
              </a:spcBef>
              <a:spcAft>
                <a:spcPts val="850"/>
              </a:spcAft>
              <a:buAutoNum type="arabicParenR"/>
            </a:pP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 Make an appropriate plot to visualize the mouse weights grouped by genotype.</a:t>
            </a:r>
          </a:p>
          <a:p>
            <a:pPr marL="215900" indent="-212725">
              <a:spcBef>
                <a:spcPts val="1417"/>
              </a:spcBef>
              <a:spcAft>
                <a:spcPts val="850"/>
              </a:spcAft>
              <a:buAutoNum type="arabicParenR"/>
            </a:pP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 Perform a test to see whether the mouse weight is different between the two genotypes.</a:t>
            </a:r>
          </a:p>
          <a:p>
            <a:pPr marL="215900" indent="-212725">
              <a:spcBef>
                <a:spcPts val="1417"/>
              </a:spcBef>
              <a:spcAft>
                <a:spcPts val="850"/>
              </a:spcAft>
              <a:buAutoNum type="arabicParenR"/>
            </a:pPr>
            <a:r>
              <a:rPr lang="en-US" sz="2000" i="1" dirty="0">
                <a:solidFill>
                  <a:srgbClr val="262626"/>
                </a:solidFill>
                <a:latin typeface="Corbel"/>
                <a:cs typeface="Arial"/>
              </a:rPr>
              <a:t> Repeat steps </a:t>
            </a:r>
            <a:r>
              <a:rPr lang="en-US" sz="2000" b="1" i="1" dirty="0">
                <a:solidFill>
                  <a:srgbClr val="262626"/>
                </a:solidFill>
                <a:latin typeface="Corbel"/>
                <a:cs typeface="Arial"/>
              </a:rPr>
              <a:t>1</a:t>
            </a:r>
            <a:r>
              <a:rPr lang="en-US" sz="2000" i="1" dirty="0">
                <a:solidFill>
                  <a:srgbClr val="262626"/>
                </a:solidFill>
                <a:latin typeface="Corbel"/>
                <a:cs typeface="Arial"/>
              </a:rPr>
              <a:t> to </a:t>
            </a:r>
            <a:r>
              <a:rPr lang="en-US" sz="2000" b="1" i="1" dirty="0">
                <a:solidFill>
                  <a:srgbClr val="262626"/>
                </a:solidFill>
                <a:latin typeface="Corbel"/>
                <a:cs typeface="Arial"/>
              </a:rPr>
              <a:t>3</a:t>
            </a:r>
            <a:r>
              <a:rPr lang="en-US" sz="2000" i="1" dirty="0">
                <a:solidFill>
                  <a:srgbClr val="262626"/>
                </a:solidFill>
                <a:latin typeface="Corbel"/>
                <a:cs typeface="Arial"/>
              </a:rPr>
              <a:t> for the diet variable.</a:t>
            </a:r>
            <a:endParaRPr lang="en-US" sz="2000" dirty="0">
              <a:solidFill>
                <a:srgbClr val="262626"/>
              </a:solidFill>
              <a:latin typeface="Corbel"/>
              <a:cs typeface="Arial"/>
            </a:endParaRPr>
          </a:p>
          <a:p>
            <a:pPr>
              <a:spcBef>
                <a:spcPts val="850"/>
              </a:spcBef>
              <a:spcAft>
                <a:spcPts val="850"/>
              </a:spcAft>
            </a:pP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  <a:p>
            <a:pPr>
              <a:spcBef>
                <a:spcPts val="850"/>
              </a:spcBef>
              <a:spcAft>
                <a:spcPts val="850"/>
              </a:spcAft>
            </a:pP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  <a:p>
            <a:pPr>
              <a:spcBef>
                <a:spcPts val="850"/>
              </a:spcBef>
              <a:spcAft>
                <a:spcPts val="850"/>
              </a:spcAft>
            </a:pP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  <a:p>
            <a:pPr>
              <a:lnSpc>
                <a:spcPct val="90000"/>
              </a:lnSpc>
              <a:spcBef>
                <a:spcPts val="1851"/>
              </a:spcBef>
              <a:spcAft>
                <a:spcPts val="850"/>
              </a:spcAft>
            </a:pP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042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304F5-B21E-21AA-FF79-4E38A2E6D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6C49-2842-1FFE-F4B4-E11423DE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Bivariate linear correlation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6C782-B470-1A44-BD66-5E98F27E8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540">
              <a:lnSpc>
                <a:spcPct val="100000"/>
              </a:lnSpc>
              <a:spcBef>
                <a:spcPts val="479"/>
              </a:spcBef>
            </a:pPr>
            <a:r>
              <a:rPr lang="en-US" b="1" dirty="0">
                <a:latin typeface="Corbel"/>
                <a:ea typeface="Tahoma"/>
                <a:cs typeface="Arial"/>
              </a:rPr>
              <a:t>Goal: Quantify the strength of a linear correlation between two continuous variables</a:t>
            </a:r>
            <a:endParaRPr lang="en-US" dirty="0"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dirty="0">
              <a:latin typeface="Corbel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r>
              <a:rPr lang="en-US" dirty="0" err="1">
                <a:latin typeface="Corbel"/>
                <a:ea typeface="Tahoma"/>
                <a:cs typeface="Arial"/>
              </a:rPr>
              <a:t>cor</a:t>
            </a:r>
            <a:r>
              <a:rPr lang="en-US" dirty="0">
                <a:latin typeface="Corbel"/>
                <a:ea typeface="Tahoma"/>
                <a:cs typeface="Arial"/>
              </a:rPr>
              <a:t>() computes a correlation between two variables. </a:t>
            </a:r>
            <a:endParaRPr lang="en-US">
              <a:ea typeface="Tahoma"/>
              <a:cs typeface="Arial"/>
            </a:endParaRPr>
          </a:p>
          <a:p>
            <a:pPr marL="345440" indent="-342900">
              <a:lnSpc>
                <a:spcPct val="100000"/>
              </a:lnSpc>
              <a:spcBef>
                <a:spcPts val="479"/>
              </a:spcBef>
              <a:buChar char="•"/>
            </a:pPr>
            <a:r>
              <a:rPr lang="en-US" b="1" dirty="0">
                <a:ea typeface="+mn-lt"/>
                <a:cs typeface="+mn-lt"/>
              </a:rPr>
              <a:t>Default: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ea typeface="+mn-lt"/>
                <a:cs typeface="+mn-lt"/>
              </a:rPr>
              <a:t>method="</a:t>
            </a:r>
            <a:r>
              <a:rPr lang="en-US" b="1" dirty="0" err="1">
                <a:ea typeface="+mn-lt"/>
                <a:cs typeface="+mn-lt"/>
              </a:rPr>
              <a:t>pearson</a:t>
            </a:r>
            <a:r>
              <a:rPr lang="en-US" b="1" dirty="0">
                <a:ea typeface="+mn-lt"/>
                <a:cs typeface="+mn-lt"/>
              </a:rPr>
              <a:t>" </a:t>
            </a:r>
            <a:r>
              <a:rPr lang="en-US" dirty="0">
                <a:ea typeface="+mn-lt"/>
                <a:cs typeface="+mn-lt"/>
              </a:rPr>
              <a:t>(linear correlation)</a:t>
            </a:r>
            <a:endParaRPr lang="en-US" dirty="0"/>
          </a:p>
          <a:p>
            <a:pPr marL="345440" indent="-342900">
              <a:lnSpc>
                <a:spcPct val="100000"/>
              </a:lnSpc>
              <a:spcBef>
                <a:spcPts val="479"/>
              </a:spcBef>
              <a:buChar char="•"/>
            </a:pPr>
            <a:r>
              <a:rPr lang="en-US" b="1" dirty="0">
                <a:ea typeface="+mn-lt"/>
                <a:cs typeface="+mn-lt"/>
              </a:rPr>
              <a:t>Other options: method="spearman",  method="</a:t>
            </a:r>
            <a:r>
              <a:rPr lang="en-US" b="1" dirty="0" err="1">
                <a:ea typeface="+mn-lt"/>
                <a:cs typeface="+mn-lt"/>
              </a:rPr>
              <a:t>kendall</a:t>
            </a:r>
            <a:r>
              <a:rPr lang="en-US" b="1" dirty="0">
                <a:ea typeface="+mn-lt"/>
                <a:cs typeface="+mn-lt"/>
              </a:rPr>
              <a:t>" </a:t>
            </a:r>
            <a:r>
              <a:rPr lang="en-US" dirty="0">
                <a:ea typeface="+mn-lt"/>
                <a:cs typeface="+mn-lt"/>
              </a:rPr>
              <a:t>(rank-based correlations) </a:t>
            </a:r>
            <a:endParaRPr lang="en-US"/>
          </a:p>
          <a:p>
            <a:pPr marL="266700">
              <a:lnSpc>
                <a:spcPct val="100000"/>
              </a:lnSpc>
              <a:spcBef>
                <a:spcPts val="479"/>
              </a:spcBef>
            </a:pPr>
            <a:endParaRPr lang="en-US" dirty="0">
              <a:latin typeface="Corbel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r>
              <a:rPr lang="en-US" err="1">
                <a:latin typeface="Corbel"/>
                <a:ea typeface="Tahoma"/>
                <a:cs typeface="Arial"/>
              </a:rPr>
              <a:t>cor.test</a:t>
            </a:r>
            <a:r>
              <a:rPr lang="en-US" dirty="0">
                <a:latin typeface="Corbel"/>
                <a:ea typeface="Tahoma"/>
                <a:cs typeface="Arial"/>
              </a:rPr>
              <a:t>() </a:t>
            </a:r>
          </a:p>
          <a:p>
            <a:pPr marL="345440" indent="-342900">
              <a:lnSpc>
                <a:spcPct val="100000"/>
              </a:lnSpc>
              <a:spcBef>
                <a:spcPts val="479"/>
              </a:spcBef>
              <a:buChar char="•"/>
            </a:pPr>
            <a:r>
              <a:rPr lang="en-US" dirty="0">
                <a:latin typeface="Corbel"/>
                <a:ea typeface="Tahoma"/>
                <a:cs typeface="Arial"/>
              </a:rPr>
              <a:t>computes a correlation and performs a corresponding statistical test </a:t>
            </a:r>
            <a:endParaRPr lang="en-US">
              <a:latin typeface="Corbel"/>
            </a:endParaRPr>
          </a:p>
          <a:p>
            <a:pPr marL="345440" indent="-342900">
              <a:lnSpc>
                <a:spcPct val="100000"/>
              </a:lnSpc>
              <a:spcBef>
                <a:spcPts val="479"/>
              </a:spcBef>
              <a:buChar char="•"/>
            </a:pPr>
            <a:r>
              <a:rPr lang="en-US" dirty="0">
                <a:latin typeface="Corbel"/>
                <a:ea typeface="Tahoma"/>
                <a:cs typeface="Arial"/>
              </a:rPr>
              <a:t>for Pearson correlation: p-value from linear regression, same as </a:t>
            </a:r>
            <a:r>
              <a:rPr lang="en-US" err="1">
                <a:latin typeface="Corbel"/>
                <a:ea typeface="Tahoma"/>
                <a:cs typeface="Arial"/>
              </a:rPr>
              <a:t>lm</a:t>
            </a:r>
            <a:r>
              <a:rPr lang="en-US" dirty="0">
                <a:latin typeface="Corbel"/>
                <a:ea typeface="Tahoma"/>
                <a:cs typeface="Arial"/>
              </a:rPr>
              <a:t>() </a:t>
            </a:r>
            <a:endParaRPr lang="en-US"/>
          </a:p>
          <a:p>
            <a:pPr marL="2540">
              <a:lnSpc>
                <a:spcPct val="100000"/>
              </a:lnSpc>
              <a:spcBef>
                <a:spcPts val="0"/>
              </a:spcBef>
            </a:pP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4215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F607-D6D3-C699-E432-6F5BE28D7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Statistical hypothesis testing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F8576-A966-0DD6-A4D6-DBF783FB2B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540">
              <a:lnSpc>
                <a:spcPct val="100000"/>
              </a:lnSpc>
              <a:spcBef>
                <a:spcPts val="479"/>
              </a:spcBef>
            </a:pPr>
            <a:r>
              <a:rPr lang="en-US" sz="2200" dirty="0">
                <a:latin typeface="Corbel"/>
                <a:ea typeface="Tahoma"/>
                <a:cs typeface="Arial"/>
              </a:rPr>
              <a:t>Two </a:t>
            </a:r>
            <a:r>
              <a:rPr lang="en-US" sz="2200" b="1" dirty="0">
                <a:latin typeface="Corbel"/>
                <a:ea typeface="Tahoma"/>
                <a:cs typeface="Arial"/>
              </a:rPr>
              <a:t>hypotheses in competition</a:t>
            </a:r>
            <a:r>
              <a:rPr lang="en-US" sz="2200" dirty="0">
                <a:latin typeface="Corbel"/>
                <a:ea typeface="Tahoma"/>
                <a:cs typeface="Arial"/>
              </a:rPr>
              <a:t>:</a:t>
            </a:r>
            <a:endParaRPr lang="en-US" dirty="0"/>
          </a:p>
          <a:p>
            <a:pPr marL="448945" lvl="1" indent="-18034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>
                <a:latin typeface="Corbel"/>
                <a:ea typeface="Tahoma"/>
                <a:cs typeface="Arial"/>
              </a:rPr>
              <a:t>H0: the </a:t>
            </a:r>
            <a:r>
              <a:rPr lang="en-US" sz="1800" b="1">
                <a:latin typeface="Corbel"/>
                <a:ea typeface="Tahoma"/>
                <a:cs typeface="Arial"/>
              </a:rPr>
              <a:t>NULL hypothesis</a:t>
            </a:r>
            <a:r>
              <a:rPr lang="en-US" sz="1800">
                <a:latin typeface="Corbel"/>
                <a:ea typeface="Tahoma"/>
                <a:cs typeface="Arial"/>
              </a:rPr>
              <a:t> (usually the most conservative – e.g., “no difference”)</a:t>
            </a:r>
          </a:p>
          <a:p>
            <a:pPr marL="448945" lvl="1" indent="-18034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>
                <a:latin typeface="Corbel"/>
                <a:ea typeface="Tahoma"/>
                <a:cs typeface="Arial"/>
              </a:rPr>
              <a:t>H1: the </a:t>
            </a:r>
            <a:r>
              <a:rPr lang="en-US" sz="1800" b="1">
                <a:latin typeface="Corbel"/>
                <a:ea typeface="Tahoma"/>
                <a:cs typeface="Arial"/>
              </a:rPr>
              <a:t>alternative hypothesis</a:t>
            </a:r>
            <a:r>
              <a:rPr lang="en-US" sz="1800">
                <a:latin typeface="Corbel"/>
                <a:ea typeface="Tahoma"/>
                <a:cs typeface="Arial"/>
              </a:rPr>
              <a:t> (usually the one we are actually interested in) </a:t>
            </a: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1800" dirty="0">
              <a:latin typeface="Corbel"/>
              <a:cs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200" u="sng" dirty="0">
                <a:ea typeface="+mn-lt"/>
                <a:cs typeface="+mn-lt"/>
              </a:rPr>
              <a:t>Example:</a:t>
            </a:r>
            <a:endParaRPr lang="en-US" sz="2200">
              <a:ea typeface="+mn-lt"/>
              <a:cs typeface="+mn-lt"/>
            </a:endParaRPr>
          </a:p>
          <a:p>
            <a:pPr marL="182245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ea typeface="+mn-lt"/>
                <a:cs typeface="+mn-lt"/>
              </a:rPr>
              <a:t>H0: « There is no difference in weight between two given strains of mice »</a:t>
            </a:r>
          </a:p>
          <a:p>
            <a:pPr marL="182245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ea typeface="+mn-lt"/>
                <a:cs typeface="+mn-lt"/>
              </a:rPr>
              <a:t>H1: « The average weight in KO mice is different from that in WT mice »</a:t>
            </a:r>
          </a:p>
          <a:p>
            <a:pPr marL="182245">
              <a:lnSpc>
                <a:spcPct val="100000"/>
              </a:lnSpc>
              <a:spcBef>
                <a:spcPts val="400"/>
              </a:spcBef>
            </a:pPr>
            <a:endParaRPr lang="en-US" sz="1800" dirty="0">
              <a:ea typeface="+mn-lt"/>
              <a:cs typeface="+mn-lt"/>
            </a:endParaRPr>
          </a:p>
          <a:p>
            <a:pPr marL="182245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ea typeface="+mn-lt"/>
                <a:cs typeface="+mn-lt"/>
              </a:rPr>
              <a:t>Statistical test:</a:t>
            </a:r>
            <a:endParaRPr lang="en-US" sz="1800" dirty="0">
              <a:cs typeface="Arial"/>
            </a:endParaRPr>
          </a:p>
          <a:p>
            <a:pPr marL="525145" lvl="1" indent="-34036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>
                <a:latin typeface="Corbel"/>
                <a:ea typeface="Tahoma"/>
                <a:cs typeface="Arial"/>
              </a:rPr>
              <a:t>Calculate test statistic, </a:t>
            </a:r>
          </a:p>
          <a:p>
            <a:pPr marL="525145" lvl="1" indent="-34036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>
                <a:latin typeface="Corbel"/>
                <a:ea typeface="Tahoma"/>
                <a:cs typeface="Arial"/>
              </a:rPr>
              <a:t>Calculate associated p-value, </a:t>
            </a:r>
          </a:p>
          <a:p>
            <a:pPr marL="525145" lvl="1" indent="-34036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>
                <a:latin typeface="Corbel"/>
                <a:ea typeface="Tahoma"/>
                <a:cs typeface="Arial"/>
              </a:rPr>
              <a:t>Check if p-value is small enough to reject H0,  according to pre-defined significance level.</a:t>
            </a:r>
          </a:p>
          <a:p>
            <a:pPr marL="182245">
              <a:lnSpc>
                <a:spcPct val="100000"/>
              </a:lnSpc>
              <a:spcBef>
                <a:spcPts val="400"/>
              </a:spcBef>
            </a:pP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2822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32AD0-ECD2-73AE-81A5-1339B2AE3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D01D-B301-6B3B-6C97-C396B8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Visualization of linear correlation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1B734-48C9-05DD-8B5B-0A6868D18E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648" y="4788447"/>
            <a:ext cx="3324774" cy="12507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540">
              <a:lnSpc>
                <a:spcPct val="100000"/>
              </a:lnSpc>
              <a:spcBef>
                <a:spcPts val="479"/>
              </a:spcBef>
            </a:pPr>
            <a:r>
              <a:rPr lang="en-US" dirty="0">
                <a:ea typeface="Tahoma"/>
                <a:cs typeface="Arial"/>
              </a:rPr>
              <a:t>Strong linear correlation</a:t>
            </a:r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endParaRPr lang="en-US" b="1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B8301-CFDD-576C-A757-3D593383327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42924" y="1102625"/>
            <a:ext cx="10255984" cy="3692416"/>
          </a:xfrm>
          <a:prstGeom prst="rect">
            <a:avLst/>
          </a:prstGeom>
          <a:ln>
            <a:noFill/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6DE83EE-C002-A908-3D78-A70DA33B4B0E}"/>
              </a:ext>
            </a:extLst>
          </p:cNvPr>
          <p:cNvSpPr txBox="1">
            <a:spLocks/>
          </p:cNvSpPr>
          <p:nvPr/>
        </p:nvSpPr>
        <p:spPr>
          <a:xfrm>
            <a:off x="4432738" y="4791950"/>
            <a:ext cx="3324774" cy="1250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" algn="ctr">
              <a:lnSpc>
                <a:spcPct val="100000"/>
              </a:lnSpc>
              <a:spcBef>
                <a:spcPts val="479"/>
              </a:spcBef>
            </a:pPr>
            <a:r>
              <a:rPr lang="en-US" dirty="0">
                <a:ea typeface="Tahoma"/>
                <a:cs typeface="Arial"/>
              </a:rPr>
              <a:t>Medium-strong linear correlation</a:t>
            </a:r>
            <a:endParaRPr lang="en-US"/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endParaRPr lang="en-US" b="1" dirty="0">
              <a:cs typeface="Arial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86E1819-661D-48F0-11A0-B4E6B0F3AB24}"/>
              </a:ext>
            </a:extLst>
          </p:cNvPr>
          <p:cNvSpPr txBox="1">
            <a:spLocks/>
          </p:cNvSpPr>
          <p:nvPr/>
        </p:nvSpPr>
        <p:spPr>
          <a:xfrm>
            <a:off x="8452945" y="4791950"/>
            <a:ext cx="3324774" cy="1250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">
              <a:lnSpc>
                <a:spcPct val="100000"/>
              </a:lnSpc>
              <a:spcBef>
                <a:spcPts val="479"/>
              </a:spcBef>
            </a:pPr>
            <a:r>
              <a:rPr lang="en-US" dirty="0">
                <a:ea typeface="Tahoma"/>
                <a:cs typeface="Arial"/>
              </a:rPr>
              <a:t>No correlation</a:t>
            </a:r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endParaRPr lang="en-US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8190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35BA6-806A-9ECC-263D-7F5B7F47D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7A75-8B8C-6B3F-E9D7-954F0DE6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More </a:t>
            </a:r>
            <a:r>
              <a:rPr lang="en-GB" dirty="0" err="1">
                <a:ea typeface="Verdana"/>
                <a:cs typeface="Gill Sans"/>
              </a:rPr>
              <a:t>vosialization</a:t>
            </a:r>
            <a:r>
              <a:rPr lang="en-GB" dirty="0">
                <a:ea typeface="Verdana"/>
                <a:cs typeface="Gill Sans"/>
              </a:rPr>
              <a:t> of linear correlation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C7D57-8D18-E1FE-02AA-0E28F9FFE0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6890" y="5506654"/>
            <a:ext cx="10515600" cy="120699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correlation reflects the noisiness and direction of a linear relationship (top row)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but not the slope of that relationship (middle)</a:t>
            </a:r>
            <a:endParaRPr lang="en-US" dirty="0">
              <a:solidFill>
                <a:srgbClr val="1E223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nor many aspects of nonlinear relationships (bottom). </a:t>
            </a:r>
            <a:endParaRPr lang="en-US" dirty="0"/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endParaRPr lang="en-US">
              <a:solidFill>
                <a:srgbClr val="1E2232"/>
              </a:solidFill>
              <a:latin typeface="Corbel" panose="020B0503020204020204"/>
            </a:endParaRPr>
          </a:p>
        </p:txBody>
      </p:sp>
      <p:pic>
        <p:nvPicPr>
          <p:cNvPr id="4" name="Picture 3" descr="A collage of symbols&#10;&#10;Description automatically generated">
            <a:extLst>
              <a:ext uri="{FF2B5EF4-FFF2-40B4-BE49-F238E27FC236}">
                <a16:creationId xmlns:a16="http://schemas.microsoft.com/office/drawing/2014/main" id="{16B44871-B461-3489-6493-ADE1903E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5" y="709777"/>
            <a:ext cx="10508263" cy="4796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EFE3F8-C6D3-E3D7-9CC7-95344C7B1F40}"/>
              </a:ext>
            </a:extLst>
          </p:cNvPr>
          <p:cNvSpPr txBox="1"/>
          <p:nvPr/>
        </p:nvSpPr>
        <p:spPr>
          <a:xfrm>
            <a:off x="9492906" y="5507212"/>
            <a:ext cx="3277475" cy="10618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Image credit: </a:t>
            </a:r>
            <a:endParaRPr lang="en-US">
              <a:solidFill>
                <a:srgbClr val="1E2232"/>
              </a:solidFill>
              <a:latin typeface="Corbel" panose="020B0503020204020204"/>
              <a:cs typeface="Arial"/>
            </a:endParaRPr>
          </a:p>
          <a:p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wikipedia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 user 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DenisBoigelot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, </a:t>
            </a:r>
            <a:endParaRPr lang="en-US"/>
          </a:p>
          <a:p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under the CC0 1.0 license</a:t>
            </a:r>
            <a:r>
              <a:rPr lang="en-US" sz="15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endParaRPr lang="en-US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694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235B-781D-BA06-C397-5C024D4C3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51F4C-D37E-D2CF-4F5D-16D5A516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Scatter plot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C5AC0-BF6C-82A7-470C-5BA7412FFF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Tahoma"/>
                <a:cs typeface="Courier New"/>
              </a:rPr>
              <a:t>plot(</a:t>
            </a:r>
            <a:r>
              <a:rPr lang="en-US" sz="2000" err="1">
                <a:latin typeface="Courier New"/>
                <a:ea typeface="Tahoma"/>
                <a:cs typeface="Courier New"/>
              </a:rPr>
              <a:t>iris$Petal.Length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, </a:t>
            </a:r>
            <a:r>
              <a:rPr lang="en-US" sz="2000" err="1">
                <a:latin typeface="Courier New"/>
                <a:ea typeface="Tahoma"/>
                <a:cs typeface="Courier New"/>
              </a:rPr>
              <a:t>iris$Petal.Width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Tahoma"/>
                <a:cs typeface="Courier New"/>
              </a:rPr>
              <a:t>       col="red", </a:t>
            </a:r>
            <a:r>
              <a:rPr lang="en-US" sz="2000" err="1">
                <a:latin typeface="Courier New"/>
                <a:ea typeface="Tahoma"/>
                <a:cs typeface="Courier New"/>
              </a:rPr>
              <a:t>pch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=20,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Tahoma"/>
                <a:cs typeface="Courier New"/>
              </a:rPr>
              <a:t>       </a:t>
            </a:r>
            <a:r>
              <a:rPr lang="en-US" sz="2000" err="1">
                <a:latin typeface="Courier New"/>
                <a:ea typeface="Tahoma"/>
                <a:cs typeface="Courier New"/>
              </a:rPr>
              <a:t>xlab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="Petal Length", </a:t>
            </a:r>
            <a:r>
              <a:rPr lang="en-US" sz="2000" err="1">
                <a:latin typeface="Courier New"/>
                <a:ea typeface="Tahoma"/>
                <a:cs typeface="Courier New"/>
              </a:rPr>
              <a:t>ylab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="Petal Width")</a:t>
            </a:r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endParaRPr lang="en-US" b="1" dirty="0">
              <a:latin typeface="Courier New"/>
              <a:cs typeface="Arial"/>
            </a:endParaRPr>
          </a:p>
        </p:txBody>
      </p:sp>
      <p:pic>
        <p:nvPicPr>
          <p:cNvPr id="5" name="Picture 4" descr="A diagram of a petal length&#10;&#10;Description automatically generated">
            <a:extLst>
              <a:ext uri="{FF2B5EF4-FFF2-40B4-BE49-F238E27FC236}">
                <a16:creationId xmlns:a16="http://schemas.microsoft.com/office/drawing/2014/main" id="{D9D5E97D-27B7-583B-81FD-4A82C072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71" y="2555109"/>
            <a:ext cx="5676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46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88822-5073-5580-8B6C-94796A2C3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13D6-3671-84D5-2C7A-E6F1D6CF5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Scatter plot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79E09-79EA-60E7-9A50-C80235680F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Tahoma"/>
                <a:cs typeface="Courier New"/>
              </a:rPr>
              <a:t>plot(</a:t>
            </a:r>
            <a:r>
              <a:rPr lang="en-US" sz="2000" err="1">
                <a:latin typeface="Courier New"/>
                <a:ea typeface="Tahoma"/>
                <a:cs typeface="Courier New"/>
              </a:rPr>
              <a:t>iris$Petal.Length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, </a:t>
            </a:r>
            <a:r>
              <a:rPr lang="en-US" sz="2000" err="1">
                <a:latin typeface="Courier New"/>
                <a:ea typeface="Tahoma"/>
                <a:cs typeface="Courier New"/>
              </a:rPr>
              <a:t>iris$Petal.Width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Tahoma"/>
                <a:cs typeface="Courier New"/>
              </a:rPr>
              <a:t>       col="red", </a:t>
            </a:r>
            <a:r>
              <a:rPr lang="en-US" sz="2000" err="1">
                <a:latin typeface="Courier New"/>
                <a:ea typeface="Tahoma"/>
                <a:cs typeface="Courier New"/>
              </a:rPr>
              <a:t>pch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=20,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Tahoma"/>
                <a:cs typeface="Courier New"/>
              </a:rPr>
              <a:t>       </a:t>
            </a:r>
            <a:r>
              <a:rPr lang="en-US" sz="2000" err="1">
                <a:latin typeface="Courier New"/>
                <a:ea typeface="Tahoma"/>
                <a:cs typeface="Courier New"/>
              </a:rPr>
              <a:t>xlab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="Petal Length", </a:t>
            </a:r>
            <a:r>
              <a:rPr lang="en-US" sz="2000" err="1">
                <a:latin typeface="Courier New"/>
                <a:ea typeface="Tahoma"/>
                <a:cs typeface="Courier New"/>
              </a:rPr>
              <a:t>ylab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="Petal Width")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err="1">
                <a:latin typeface="Courier New"/>
                <a:ea typeface="Tahoma"/>
                <a:cs typeface="Courier New"/>
              </a:rPr>
              <a:t>abline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(</a:t>
            </a:r>
            <a:r>
              <a:rPr lang="en-US" sz="2000" b="1" err="1">
                <a:latin typeface="Courier New"/>
                <a:ea typeface="Tahoma"/>
                <a:cs typeface="Courier New"/>
              </a:rPr>
              <a:t>lm</a:t>
            </a:r>
            <a:r>
              <a:rPr lang="en-US" sz="2000" b="1" dirty="0">
                <a:latin typeface="Courier New"/>
                <a:ea typeface="Tahoma"/>
                <a:cs typeface="Courier New"/>
              </a:rPr>
              <a:t>(</a:t>
            </a:r>
            <a:r>
              <a:rPr lang="en-US" sz="2000" b="1" err="1">
                <a:latin typeface="Courier New"/>
                <a:ea typeface="Tahoma"/>
                <a:cs typeface="Courier New"/>
              </a:rPr>
              <a:t>iris$Petal.Width~iris$Petal.Length</a:t>
            </a:r>
            <a:r>
              <a:rPr lang="en-US" sz="2000" b="1" dirty="0">
                <a:latin typeface="Courier New"/>
                <a:ea typeface="Tahoma"/>
                <a:cs typeface="Courier New"/>
              </a:rPr>
              <a:t>)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Tahoma"/>
                <a:cs typeface="Courier New"/>
              </a:rPr>
              <a:t>       col="black", </a:t>
            </a:r>
            <a:r>
              <a:rPr lang="en-US" sz="2000" err="1">
                <a:latin typeface="Courier New"/>
                <a:ea typeface="Tahoma"/>
                <a:cs typeface="Courier New"/>
              </a:rPr>
              <a:t>lwd</a:t>
            </a:r>
            <a:r>
              <a:rPr lang="en-US" sz="2000" dirty="0">
                <a:latin typeface="Courier New"/>
                <a:ea typeface="Tahoma"/>
                <a:cs typeface="Courier New"/>
              </a:rPr>
              <a:t>=2)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urier New"/>
              <a:cs typeface="Courier New"/>
            </a:endParaRPr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endParaRPr lang="en-US" b="1" dirty="0">
              <a:latin typeface="Courier New"/>
              <a:cs typeface="Arial"/>
            </a:endParaRPr>
          </a:p>
        </p:txBody>
      </p:sp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31849EC5-EBB6-565A-7D90-A54847095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68" y="2598137"/>
            <a:ext cx="56007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50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13758-081A-B435-1860-20E4C9704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60EF0-C2B2-E5FC-8552-969D388C1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Linear correlation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318A1-2C0E-B7C5-1803-4AC790C3D2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err="1">
                <a:latin typeface="Courier New"/>
                <a:ea typeface="+mn-lt"/>
                <a:cs typeface="+mn-lt"/>
              </a:rPr>
              <a:t>cor</a:t>
            </a:r>
            <a:r>
              <a:rPr lang="en-US" sz="1800" dirty="0">
                <a:latin typeface="Courier New"/>
                <a:ea typeface="+mn-lt"/>
                <a:cs typeface="+mn-lt"/>
              </a:rPr>
              <a:t>(</a:t>
            </a:r>
            <a:r>
              <a:rPr lang="en-US" sz="1800" err="1">
                <a:latin typeface="Courier New"/>
                <a:ea typeface="+mn-lt"/>
                <a:cs typeface="+mn-lt"/>
              </a:rPr>
              <a:t>iris$Petal.Length</a:t>
            </a:r>
            <a:r>
              <a:rPr lang="en-US" sz="1800" dirty="0">
                <a:latin typeface="Courier New"/>
                <a:ea typeface="+mn-lt"/>
                <a:cs typeface="+mn-lt"/>
              </a:rPr>
              <a:t>, </a:t>
            </a:r>
            <a:r>
              <a:rPr lang="en-US" sz="1800" err="1">
                <a:latin typeface="Courier New"/>
                <a:ea typeface="+mn-lt"/>
                <a:cs typeface="+mn-lt"/>
              </a:rPr>
              <a:t>iris$Petal.Width</a:t>
            </a:r>
            <a:r>
              <a:rPr lang="en-US" sz="1800" dirty="0">
                <a:latin typeface="Courier New"/>
                <a:ea typeface="+mn-lt"/>
                <a:cs typeface="+mn-lt"/>
              </a:rPr>
              <a:t>, method="</a:t>
            </a:r>
            <a:r>
              <a:rPr lang="en-US" sz="1800" err="1">
                <a:latin typeface="Courier New"/>
                <a:ea typeface="+mn-lt"/>
                <a:cs typeface="+mn-lt"/>
              </a:rPr>
              <a:t>pearson</a:t>
            </a:r>
            <a:r>
              <a:rPr lang="en-US" sz="1800" dirty="0">
                <a:latin typeface="Courier New"/>
                <a:ea typeface="+mn-lt"/>
                <a:cs typeface="+mn-lt"/>
              </a:rPr>
              <a:t>")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[1] 0.9628654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800" dirty="0">
              <a:latin typeface="Courier New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 err="1">
                <a:latin typeface="Courier New"/>
                <a:ea typeface="+mn-lt"/>
                <a:cs typeface="+mn-lt"/>
              </a:rPr>
              <a:t>cor.test</a:t>
            </a:r>
            <a:r>
              <a:rPr lang="en-US" sz="1800" dirty="0">
                <a:latin typeface="Courier New"/>
                <a:ea typeface="+mn-lt"/>
                <a:cs typeface="+mn-lt"/>
              </a:rPr>
              <a:t>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iris$Petal.Length</a:t>
            </a:r>
            <a:r>
              <a:rPr lang="en-US" sz="1800" dirty="0">
                <a:latin typeface="Courier New"/>
                <a:ea typeface="+mn-lt"/>
                <a:cs typeface="+mn-lt"/>
              </a:rPr>
              <a:t>,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iris$Petal.Width</a:t>
            </a:r>
            <a:r>
              <a:rPr lang="en-US" sz="1800" dirty="0">
                <a:latin typeface="Courier New"/>
                <a:ea typeface="+mn-lt"/>
                <a:cs typeface="+mn-lt"/>
              </a:rPr>
              <a:t>, method="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pearson</a:t>
            </a:r>
            <a:r>
              <a:rPr lang="en-US" sz="1800" dirty="0">
                <a:latin typeface="Courier New"/>
                <a:ea typeface="+mn-lt"/>
                <a:cs typeface="+mn-lt"/>
              </a:rPr>
              <a:t>") 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800" dirty="0">
              <a:latin typeface="Courier New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Pearson's product-moment correlation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latin typeface="Courier New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data:  </a:t>
            </a:r>
            <a:r>
              <a:rPr lang="en-US" sz="1800" err="1">
                <a:latin typeface="Courier New"/>
                <a:ea typeface="+mn-lt"/>
                <a:cs typeface="+mn-lt"/>
              </a:rPr>
              <a:t>iris$Petal.Length</a:t>
            </a:r>
            <a:r>
              <a:rPr lang="en-US" sz="1800" dirty="0">
                <a:latin typeface="Courier New"/>
                <a:ea typeface="+mn-lt"/>
                <a:cs typeface="+mn-lt"/>
              </a:rPr>
              <a:t> and </a:t>
            </a:r>
            <a:r>
              <a:rPr lang="en-US" sz="1800" err="1">
                <a:latin typeface="Courier New"/>
                <a:ea typeface="+mn-lt"/>
                <a:cs typeface="+mn-lt"/>
              </a:rPr>
              <a:t>iris$Petal.Width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t = 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43.387</a:t>
            </a:r>
            <a:r>
              <a:rPr lang="en-US" sz="1800" dirty="0">
                <a:latin typeface="Courier New"/>
                <a:ea typeface="+mn-lt"/>
                <a:cs typeface="+mn-lt"/>
              </a:rPr>
              <a:t>, </a:t>
            </a:r>
            <a:r>
              <a:rPr lang="en-US" sz="1800" err="1">
                <a:latin typeface="Courier New"/>
                <a:ea typeface="+mn-lt"/>
                <a:cs typeface="+mn-lt"/>
              </a:rPr>
              <a:t>df</a:t>
            </a:r>
            <a:r>
              <a:rPr lang="en-US" sz="1800" dirty="0">
                <a:latin typeface="Courier New"/>
                <a:ea typeface="+mn-lt"/>
                <a:cs typeface="+mn-lt"/>
              </a:rPr>
              <a:t> = 148, p-value &lt; 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2.2e-16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alternative hypothesis: true correlation is not equal to 0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95 percent confidence interval: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</a:t>
            </a:r>
            <a:r>
              <a:rPr lang="en-US" sz="1800" b="1">
                <a:latin typeface="Courier New"/>
                <a:ea typeface="+mn-lt"/>
                <a:cs typeface="+mn-lt"/>
              </a:rPr>
              <a:t>0.9490525 0.9729853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sample estimates: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 </a:t>
            </a:r>
            <a:r>
              <a:rPr lang="en-US" sz="1800" err="1">
                <a:latin typeface="Courier New"/>
                <a:ea typeface="+mn-lt"/>
                <a:cs typeface="+mn-lt"/>
              </a:rPr>
              <a:t>cor</a:t>
            </a:r>
            <a:r>
              <a:rPr lang="en-US" sz="1800" dirty="0">
                <a:latin typeface="Courier New"/>
                <a:ea typeface="+mn-lt"/>
                <a:cs typeface="+mn-lt"/>
              </a:rPr>
              <a:t>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1" dirty="0">
                <a:latin typeface="Courier New"/>
                <a:ea typeface="+mn-lt"/>
                <a:cs typeface="+mn-lt"/>
              </a:rPr>
              <a:t>0.9628654</a:t>
            </a:r>
            <a:r>
              <a:rPr lang="en-US" sz="1800" dirty="0">
                <a:latin typeface="Courier New"/>
                <a:ea typeface="+mn-lt"/>
                <a:cs typeface="+mn-l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58971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27FAE-1A99-ED5D-63CF-BC364EC7D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8F9B-2982-05AD-FB6C-D57B5F4A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Linear regression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B4E99-B983-1EA5-90D9-DD01E973CD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1"/>
              </a:spcBef>
            </a:pPr>
            <a:r>
              <a:rPr lang="en-US" sz="2200" b="1" dirty="0">
                <a:ea typeface="+mn-lt"/>
                <a:cs typeface="+mn-lt"/>
              </a:rPr>
              <a:t>Goal: </a:t>
            </a:r>
            <a:r>
              <a:rPr lang="en-US" sz="2200" dirty="0">
                <a:ea typeface="+mn-lt"/>
                <a:cs typeface="+mn-lt"/>
              </a:rPr>
              <a:t>Determine the extent to which there is a linear relationship between an "outcome" variable (dependent variable) and one  more "explanatory" variables (independent variables, predictor variables).</a:t>
            </a:r>
          </a:p>
          <a:p>
            <a:pPr>
              <a:spcBef>
                <a:spcPts val="1001"/>
              </a:spcBef>
            </a:pPr>
            <a:r>
              <a:rPr lang="en-US" sz="2200" dirty="0">
                <a:ea typeface="+mn-lt"/>
                <a:cs typeface="+mn-lt"/>
              </a:rPr>
              <a:t>Can a significant part of the variability in the outcome be predicted/explained by the independent variables?</a:t>
            </a:r>
          </a:p>
          <a:p>
            <a:pPr>
              <a:spcBef>
                <a:spcPts val="1001"/>
              </a:spcBef>
            </a:pPr>
            <a:endParaRPr lang="en-US" sz="2200" dirty="0">
              <a:latin typeface="Corbel"/>
              <a:ea typeface="+mn-lt"/>
              <a:cs typeface="Arial"/>
            </a:endParaRPr>
          </a:p>
          <a:p>
            <a:pPr>
              <a:spcBef>
                <a:spcPts val="1001"/>
              </a:spcBef>
            </a:pPr>
            <a:r>
              <a:rPr lang="en-US" sz="1800" dirty="0">
                <a:ea typeface="+mn-lt"/>
                <a:cs typeface="+mn-lt"/>
              </a:rPr>
              <a:t>Outcome variable:  continuous (e.g. weight, heart rate, blood sugar)</a:t>
            </a:r>
          </a:p>
          <a:p>
            <a:pPr>
              <a:spcBef>
                <a:spcPts val="1001"/>
              </a:spcBef>
            </a:pPr>
            <a:r>
              <a:rPr lang="en-US" sz="1800" dirty="0">
                <a:ea typeface="+mn-lt"/>
                <a:cs typeface="+mn-lt"/>
              </a:rPr>
              <a:t>Explanatory variables: continuous or (with adaptations) categorical</a:t>
            </a:r>
          </a:p>
          <a:p>
            <a:pPr>
              <a:spcBef>
                <a:spcPts val="1001"/>
              </a:spcBef>
            </a:pPr>
            <a:r>
              <a:rPr lang="en-US" sz="2200" dirty="0">
                <a:ea typeface="+mn-lt"/>
                <a:cs typeface="+mn-lt"/>
              </a:rPr>
              <a:t>In R, the linear regression model is specified by a model formula of the form:</a:t>
            </a:r>
          </a:p>
          <a:p>
            <a:pPr algn="ctr">
              <a:spcBef>
                <a:spcPts val="1001"/>
              </a:spcBef>
            </a:pPr>
            <a:r>
              <a:rPr lang="en-US" sz="2200" i="1" dirty="0">
                <a:ea typeface="+mn-lt"/>
                <a:cs typeface="+mn-lt"/>
              </a:rPr>
              <a:t>outcome ~ explanatory variables</a:t>
            </a:r>
            <a:endParaRPr lang="en-US" sz="2200">
              <a:ea typeface="+mn-lt"/>
              <a:cs typeface="+mn-lt"/>
            </a:endParaRPr>
          </a:p>
          <a:p>
            <a:pPr>
              <a:spcBef>
                <a:spcPts val="1001"/>
              </a:spcBef>
            </a:pPr>
            <a:endParaRPr lang="en-US" sz="2200" dirty="0">
              <a:latin typeface="Corbe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latin typeface="Corbe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0058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BC77E-2BE0-9B66-B7CC-A97275CFB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5B4BD-79B5-4425-7E86-C7AC79C1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Simple linear regression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C3973-90D4-EF64-7802-37E90D7B9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080">
              <a:spcBef>
                <a:spcPts val="1001"/>
              </a:spcBef>
            </a:pPr>
            <a:r>
              <a:rPr lang="en-US" sz="2000" dirty="0">
                <a:latin typeface="Corbel"/>
                <a:ea typeface="+mn-lt"/>
                <a:cs typeface="Arial"/>
              </a:rPr>
              <a:t>A simple regression model (one explanatory variable) is specified by </a:t>
            </a:r>
            <a:endParaRPr lang="en-US" dirty="0"/>
          </a:p>
          <a:p>
            <a:pPr marL="1948180">
              <a:spcBef>
                <a:spcPts val="1001"/>
              </a:spcBef>
            </a:pPr>
            <a:r>
              <a:rPr lang="en-US" sz="2000" dirty="0">
                <a:latin typeface="Corbel"/>
                <a:ea typeface="+mn-lt"/>
                <a:cs typeface="Arial"/>
              </a:rPr>
              <a:t>y = a + b*x+ err</a:t>
            </a:r>
          </a:p>
          <a:p>
            <a:pPr>
              <a:spcBef>
                <a:spcPts val="1001"/>
              </a:spcBef>
            </a:pPr>
            <a:r>
              <a:rPr lang="en-US" sz="1500" dirty="0">
                <a:latin typeface="Corbel"/>
                <a:ea typeface="+mn-lt"/>
                <a:cs typeface="Arial"/>
              </a:rPr>
              <a:t>a: Intercept</a:t>
            </a:r>
          </a:p>
          <a:p>
            <a:pPr>
              <a:spcBef>
                <a:spcPts val="1001"/>
              </a:spcBef>
            </a:pPr>
            <a:r>
              <a:rPr lang="en-US" sz="1500" dirty="0">
                <a:latin typeface="Corbel"/>
                <a:ea typeface="+mn-lt"/>
                <a:cs typeface="Arial"/>
              </a:rPr>
              <a:t>b: coefficient of explanatory var.</a:t>
            </a:r>
          </a:p>
          <a:p>
            <a:pPr>
              <a:spcBef>
                <a:spcPts val="1001"/>
              </a:spcBef>
            </a:pPr>
            <a:r>
              <a:rPr lang="en-US" sz="1500" dirty="0">
                <a:latin typeface="Corbel"/>
                <a:ea typeface="+mn-lt"/>
                <a:cs typeface="Arial"/>
              </a:rPr>
              <a:t>x: explanatory var.</a:t>
            </a:r>
            <a:endParaRPr lang="en-US" dirty="0"/>
          </a:p>
          <a:p>
            <a:pPr>
              <a:spcBef>
                <a:spcPts val="1001"/>
              </a:spcBef>
            </a:pPr>
            <a:r>
              <a:rPr lang="en-US" sz="1500" dirty="0">
                <a:latin typeface="Corbel"/>
                <a:ea typeface="+mn-lt"/>
                <a:cs typeface="Arial"/>
              </a:rPr>
              <a:t>err: error term (=residuals)</a:t>
            </a:r>
          </a:p>
          <a:p>
            <a:pPr>
              <a:spcBef>
                <a:spcPts val="1001"/>
              </a:spcBef>
            </a:pPr>
            <a:r>
              <a:rPr lang="en-US" sz="2000" b="1" dirty="0">
                <a:ea typeface="+mn-lt"/>
                <a:cs typeface="+mn-lt"/>
              </a:rPr>
              <a:t>Assumptions :</a:t>
            </a:r>
            <a:endParaRPr lang="en-US" sz="2000">
              <a:ea typeface="+mn-lt"/>
              <a:cs typeface="+mn-lt"/>
            </a:endParaRPr>
          </a:p>
          <a:p>
            <a:pPr marL="563245" lvl="1" indent="-342900">
              <a:spcBef>
                <a:spcPts val="1001"/>
              </a:spcBef>
              <a:buFont typeface="Arial"/>
              <a:buChar char="•"/>
            </a:pPr>
            <a:r>
              <a:rPr lang="en-US" sz="2000" b="1">
                <a:latin typeface="Corbel"/>
                <a:ea typeface="+mn-lt"/>
                <a:cs typeface="Arial"/>
              </a:rPr>
              <a:t>Homoscedasticity </a:t>
            </a:r>
            <a:r>
              <a:rPr lang="en-US" sz="1800">
                <a:latin typeface="Corbel"/>
                <a:ea typeface="+mn-lt"/>
                <a:cs typeface="Arial"/>
              </a:rPr>
              <a:t>: independence between residual variance and variables</a:t>
            </a:r>
            <a:endParaRPr lang="en-US" sz="1800" dirty="0">
              <a:latin typeface="Corbel"/>
              <a:ea typeface="+mn-lt"/>
              <a:cs typeface="Arial"/>
            </a:endParaRPr>
          </a:p>
          <a:p>
            <a:pPr marL="563245" lvl="1" indent="-342900">
              <a:spcBef>
                <a:spcPts val="1001"/>
              </a:spcBef>
              <a:buFont typeface="Arial"/>
              <a:buChar char="•"/>
            </a:pPr>
            <a:r>
              <a:rPr lang="en-US" sz="2000">
                <a:latin typeface="Corbel"/>
                <a:ea typeface="+mn-lt"/>
                <a:cs typeface="Arial"/>
              </a:rPr>
              <a:t>Linearity + absence of linear relationship between predictor variables</a:t>
            </a:r>
          </a:p>
          <a:p>
            <a:pPr marL="563245" lvl="1" indent="-342900">
              <a:spcBef>
                <a:spcPts val="1001"/>
              </a:spcBef>
              <a:buFont typeface="Arial"/>
              <a:buChar char="•"/>
            </a:pPr>
            <a:r>
              <a:rPr lang="en-US" sz="2000">
                <a:latin typeface="Corbel"/>
                <a:ea typeface="+mn-lt"/>
                <a:cs typeface="Arial"/>
              </a:rPr>
              <a:t>independence of  the observations. </a:t>
            </a:r>
          </a:p>
          <a:p>
            <a:pPr marL="563245" lvl="1" indent="-342900">
              <a:spcBef>
                <a:spcPts val="1001"/>
              </a:spcBef>
              <a:buFont typeface="Arial"/>
              <a:buChar char="•"/>
            </a:pPr>
            <a:r>
              <a:rPr lang="en-US" sz="2000" b="1">
                <a:latin typeface="Corbel"/>
                <a:ea typeface="+mn-lt"/>
                <a:cs typeface="Arial"/>
              </a:rPr>
              <a:t>Residuals centered around predicted value</a:t>
            </a:r>
            <a:r>
              <a:rPr lang="en-US" sz="2000">
                <a:latin typeface="Corbel"/>
                <a:ea typeface="+mn-lt"/>
                <a:cs typeface="Arial"/>
              </a:rPr>
              <a:t> (mean=0)</a:t>
            </a:r>
          </a:p>
          <a:p>
            <a:pPr marL="563245" lvl="1" indent="-342900">
              <a:spcBef>
                <a:spcPts val="1001"/>
              </a:spcBef>
              <a:buFont typeface="Arial"/>
              <a:buChar char="•"/>
            </a:pPr>
            <a:r>
              <a:rPr lang="en-US" sz="2000">
                <a:latin typeface="Corbel"/>
                <a:ea typeface="+mn-lt"/>
                <a:cs typeface="Arial"/>
              </a:rPr>
              <a:t>+ normality of the </a:t>
            </a:r>
            <a:r>
              <a:rPr lang="en-US" sz="2000" b="1">
                <a:latin typeface="Corbel"/>
                <a:ea typeface="+mn-lt"/>
                <a:cs typeface="Arial"/>
              </a:rPr>
              <a:t>residual’s mean </a:t>
            </a:r>
            <a:endParaRPr lang="en-US" sz="2000">
              <a:latin typeface="Corbel"/>
              <a:ea typeface="+mn-lt"/>
              <a:cs typeface="Arial"/>
            </a:endParaRPr>
          </a:p>
          <a:p>
            <a:pPr marL="433705" lvl="2" indent="0">
              <a:spcBef>
                <a:spcPts val="1001"/>
              </a:spcBef>
              <a:buNone/>
            </a:pPr>
            <a:r>
              <a:rPr lang="en-US" sz="2000" b="1">
                <a:latin typeface="Corbel"/>
                <a:ea typeface="+mn-lt"/>
                <a:cs typeface="Arial"/>
              </a:rPr>
              <a:t> →</a:t>
            </a:r>
            <a:r>
              <a:rPr lang="en-US" sz="2000">
                <a:latin typeface="Corbel"/>
                <a:ea typeface="+mn-lt"/>
                <a:cs typeface="Arial"/>
              </a:rPr>
              <a:t> only used to assess parameters confidence interval</a:t>
            </a:r>
          </a:p>
          <a:p>
            <a:pPr marL="5080">
              <a:spcBef>
                <a:spcPts val="1001"/>
              </a:spcBef>
            </a:pPr>
            <a:endParaRPr lang="en-US" sz="1800" i="1" dirty="0">
              <a:latin typeface="Corbel"/>
              <a:ea typeface="+mn-lt"/>
              <a:cs typeface="Arial"/>
            </a:endParaRPr>
          </a:p>
          <a:p>
            <a:pPr marL="5080">
              <a:spcBef>
                <a:spcPts val="1001"/>
              </a:spcBef>
            </a:pPr>
            <a:r>
              <a:rPr lang="en-US" sz="1800" i="1" dirty="0">
                <a:latin typeface="Corbel"/>
                <a:ea typeface="+mn-lt"/>
                <a:cs typeface="Arial"/>
              </a:rPr>
              <a:t>Otherwise : try log-transform (for heteroskedasticity) or non-parametric methods if the assumptions are not met.</a:t>
            </a:r>
            <a:endParaRPr lang="en-US" sz="1800" dirty="0">
              <a:latin typeface="Corbel"/>
              <a:ea typeface="+mn-lt"/>
              <a:cs typeface="Arial"/>
            </a:endParaRPr>
          </a:p>
          <a:p>
            <a:pPr>
              <a:spcBef>
                <a:spcPts val="1001"/>
              </a:spcBef>
            </a:pPr>
            <a:endParaRPr lang="en-US" sz="2200" dirty="0">
              <a:latin typeface="Corbe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3777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ED28C-90B0-7E12-C71C-BAED6078F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1F52D-CD0E-ACBF-E555-51342B00E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Summary of the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298BB-925D-A7BA-5FED-785931EFAE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CLASS dataset, from the program SAS </a:t>
            </a: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(names removed and units have been modified from imperial to metric)</a:t>
            </a:r>
            <a:endParaRPr lang="en-US"/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000" dirty="0">
              <a:solidFill>
                <a:srgbClr val="4F81BD"/>
              </a:solidFill>
              <a:latin typeface="Courier New"/>
              <a:ea typeface="+mn-lt"/>
              <a:cs typeface="Courier New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000" err="1">
                <a:latin typeface="Courier New"/>
                <a:ea typeface="+mn-lt"/>
                <a:cs typeface="Courier New"/>
              </a:rPr>
              <a:t>class_data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 &lt;- read.csv("</a:t>
            </a:r>
            <a:r>
              <a:rPr lang="en-US" sz="2000" err="1">
                <a:latin typeface="Courier New"/>
                <a:ea typeface="+mn-lt"/>
                <a:cs typeface="Courier New"/>
              </a:rPr>
              <a:t>course_dataset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/class.csv") </a:t>
            </a:r>
            <a:endParaRPr lang="en-US" sz="2000">
              <a:latin typeface="Courier New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000" dirty="0" err="1">
                <a:latin typeface="Courier New"/>
                <a:ea typeface="+mn-lt"/>
                <a:cs typeface="Courier New"/>
              </a:rPr>
              <a:t>class_data$Gender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=</a:t>
            </a:r>
            <a:r>
              <a:rPr lang="en-US" sz="2000" dirty="0" err="1">
                <a:latin typeface="Courier New"/>
                <a:ea typeface="+mn-lt"/>
                <a:cs typeface="Courier New"/>
              </a:rPr>
              <a:t>as.factor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(</a:t>
            </a:r>
            <a:r>
              <a:rPr lang="en-US" sz="2000" dirty="0" err="1">
                <a:latin typeface="Courier New"/>
                <a:ea typeface="+mn-lt"/>
                <a:cs typeface="Courier New"/>
              </a:rPr>
              <a:t>class_data$Gender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) </a:t>
            </a: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000" dirty="0">
                <a:latin typeface="Courier New"/>
                <a:ea typeface="+mn-lt"/>
                <a:cs typeface="Courier New"/>
              </a:rPr>
              <a:t>summary(</a:t>
            </a:r>
            <a:r>
              <a:rPr lang="en-US" sz="2000" err="1">
                <a:latin typeface="Courier New"/>
                <a:ea typeface="+mn-lt"/>
                <a:cs typeface="Courier New"/>
              </a:rPr>
              <a:t>class_data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)</a:t>
            </a: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0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Gender      Age            Height          Weight   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 F: 9   Min.   :11.00   Min.   :130.3   Min.   :22.91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 M:10   1st Qu.:12.00   1st Qu.:148.0   1st Qu.:38.22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        Median :13.00   Median :159.5   Median :45.13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        Mean   :13.32   Mean   :158.3   Mean   :45.37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        3rd Qu.:14.50   3rd Qu.:167.4   3rd Qu.:50.92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        Max.   :16.00   Max.   :182.9   Max.   :68.04 </a:t>
            </a:r>
          </a:p>
          <a:p>
            <a:pPr marL="5080">
              <a:spcBef>
                <a:spcPts val="1001"/>
              </a:spcBef>
            </a:pPr>
            <a:endParaRPr lang="en-US" sz="2000" dirty="0">
              <a:latin typeface="Corbe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293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33F2E-73AD-9553-1A63-F3F22496B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101B-DD46-0E7B-FED1-9F5625EB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Visual summary of the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365E7-E55C-C7F1-532D-13400768BF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latin typeface="Courier New"/>
                <a:ea typeface="+mn-lt"/>
                <a:cs typeface="+mn-lt"/>
              </a:rPr>
              <a:t>pairs(</a:t>
            </a:r>
            <a:r>
              <a:rPr lang="en-US" sz="2800" dirty="0" err="1">
                <a:latin typeface="Courier New"/>
                <a:ea typeface="+mn-lt"/>
                <a:cs typeface="+mn-lt"/>
              </a:rPr>
              <a:t>class_data</a:t>
            </a:r>
            <a:r>
              <a:rPr lang="en-US" sz="2800" dirty="0">
                <a:latin typeface="Courier New"/>
                <a:ea typeface="+mn-lt"/>
                <a:cs typeface="+mn-lt"/>
              </a:rPr>
              <a:t>[2:4] , col = </a:t>
            </a:r>
            <a:r>
              <a:rPr lang="en-US" sz="2800" dirty="0" err="1">
                <a:latin typeface="Courier New"/>
                <a:ea typeface="+mn-lt"/>
                <a:cs typeface="+mn-lt"/>
              </a:rPr>
              <a:t>class_data$Gender</a:t>
            </a:r>
            <a:r>
              <a:rPr lang="en-US" sz="2800" dirty="0">
                <a:latin typeface="Courier New"/>
                <a:ea typeface="+mn-lt"/>
                <a:cs typeface="+mn-lt"/>
              </a:rPr>
              <a:t>,</a:t>
            </a:r>
            <a:endParaRPr lang="en-US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latin typeface="Courier New"/>
                <a:ea typeface="+mn-lt"/>
                <a:cs typeface="+mn-lt"/>
              </a:rPr>
              <a:t>   </a:t>
            </a:r>
            <a:r>
              <a:rPr lang="en-US" sz="2800" dirty="0" err="1">
                <a:latin typeface="Courier New"/>
                <a:ea typeface="+mn-lt"/>
                <a:cs typeface="+mn-lt"/>
              </a:rPr>
              <a:t>pch</a:t>
            </a:r>
            <a:r>
              <a:rPr lang="en-US" sz="2800" dirty="0">
                <a:latin typeface="Courier New"/>
                <a:ea typeface="+mn-lt"/>
                <a:cs typeface="+mn-lt"/>
              </a:rPr>
              <a:t>=19 )</a:t>
            </a:r>
            <a:endParaRPr lang="en-US" dirty="0">
              <a:latin typeface="Courier New"/>
              <a:ea typeface="+mn-lt"/>
              <a:cs typeface="+mn-lt"/>
            </a:endParaRP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B3337BC4-5D8B-C01B-CE8D-C620577A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618" y="1452232"/>
            <a:ext cx="8419289" cy="537949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F7842CE-CFC8-DAD9-DD79-8F0DC155C854}"/>
              </a:ext>
            </a:extLst>
          </p:cNvPr>
          <p:cNvSpPr/>
          <p:nvPr/>
        </p:nvSpPr>
        <p:spPr>
          <a:xfrm>
            <a:off x="3055009" y="3111938"/>
            <a:ext cx="3629571" cy="2053019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363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FB5C8-051F-2AFA-CEE3-9027B9D92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0D4B-FEC6-EF89-7D5A-6FF5AA9F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The  </a:t>
            </a:r>
            <a:r>
              <a:rPr lang="en-GB" dirty="0" err="1">
                <a:ea typeface="Verdana"/>
                <a:cs typeface="Gill Sans"/>
              </a:rPr>
              <a:t>lm</a:t>
            </a:r>
            <a:r>
              <a:rPr lang="en-GB" dirty="0">
                <a:ea typeface="Verdana"/>
                <a:cs typeface="Gill Sans"/>
              </a:rPr>
              <a:t>() function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439-3376-A947-0E33-6BD77D96FD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540">
              <a:spcBef>
                <a:spcPts val="1001"/>
              </a:spcBef>
            </a:pPr>
            <a:r>
              <a:rPr lang="en-US" sz="2200" b="1" err="1">
                <a:latin typeface="Corbel"/>
                <a:ea typeface="+mn-lt"/>
                <a:cs typeface="Arial"/>
              </a:rPr>
              <a:t>lm</a:t>
            </a:r>
            <a:r>
              <a:rPr lang="en-US" sz="2200" b="1" dirty="0">
                <a:latin typeface="Corbel"/>
                <a:ea typeface="+mn-lt"/>
                <a:cs typeface="Arial"/>
              </a:rPr>
              <a:t>() </a:t>
            </a:r>
            <a:r>
              <a:rPr lang="en-US" sz="2200" dirty="0">
                <a:latin typeface="Corbel"/>
                <a:ea typeface="+mn-lt"/>
                <a:cs typeface="Arial"/>
              </a:rPr>
              <a:t>: fits a linear model.</a:t>
            </a:r>
            <a:endParaRPr lang="en-US"/>
          </a:p>
          <a:p>
            <a:pPr marL="266700" indent="-261620">
              <a:spcBef>
                <a:spcPts val="1001"/>
              </a:spcBef>
              <a:buFont typeface="Arial,Sans-Serif"/>
              <a:buChar char="•"/>
            </a:pPr>
            <a:r>
              <a:rPr lang="en-US" sz="2200" dirty="0">
                <a:latin typeface="Corbel"/>
                <a:ea typeface="+mn-lt"/>
                <a:cs typeface="Arial"/>
              </a:rPr>
              <a:t>Creates an R object which contains the regression result</a:t>
            </a:r>
          </a:p>
          <a:p>
            <a:pPr marL="266700" indent="-261620">
              <a:spcBef>
                <a:spcPts val="1001"/>
              </a:spcBef>
              <a:buFont typeface="Arial,Sans-Serif"/>
              <a:buChar char="•"/>
            </a:pPr>
            <a:r>
              <a:rPr lang="en-US" sz="2200" dirty="0">
                <a:latin typeface="Corbel"/>
                <a:ea typeface="+mn-lt"/>
                <a:cs typeface="Arial"/>
              </a:rPr>
              <a:t>Just printing the result provides only the regression coefficients.</a:t>
            </a:r>
            <a:endParaRPr lang="en-US"/>
          </a:p>
          <a:p>
            <a:pPr marL="266700" indent="-261620">
              <a:spcBef>
                <a:spcPts val="1001"/>
              </a:spcBef>
              <a:buFont typeface="Arial,Sans-Serif"/>
              <a:buChar char="•"/>
            </a:pPr>
            <a:r>
              <a:rPr lang="en-US" sz="2200" dirty="0">
                <a:latin typeface="Corbel"/>
                <a:ea typeface="+mn-lt"/>
                <a:cs typeface="Arial"/>
              </a:rPr>
              <a:t>The </a:t>
            </a:r>
            <a:r>
              <a:rPr lang="en-US" sz="2200" b="1" dirty="0">
                <a:latin typeface="Corbel"/>
                <a:ea typeface="+mn-lt"/>
                <a:cs typeface="Arial"/>
              </a:rPr>
              <a:t>summary() </a:t>
            </a:r>
            <a:r>
              <a:rPr lang="en-US" sz="2200" dirty="0">
                <a:latin typeface="Corbel"/>
                <a:ea typeface="+mn-lt"/>
                <a:cs typeface="Arial"/>
              </a:rPr>
              <a:t>and </a:t>
            </a:r>
            <a:r>
              <a:rPr lang="en-US" sz="2200" b="1" dirty="0">
                <a:latin typeface="Corbel"/>
                <a:ea typeface="+mn-lt"/>
                <a:cs typeface="Arial"/>
              </a:rPr>
              <a:t>plot() </a:t>
            </a:r>
            <a:r>
              <a:rPr lang="en-US" sz="2200" dirty="0">
                <a:latin typeface="Corbel"/>
                <a:ea typeface="+mn-lt"/>
                <a:cs typeface="Arial"/>
              </a:rPr>
              <a:t>functions can be used to provide more information, including diagnostic plots.</a:t>
            </a:r>
          </a:p>
          <a:p>
            <a:pPr>
              <a:spcBef>
                <a:spcPts val="1001"/>
              </a:spcBef>
            </a:pPr>
            <a:endParaRPr lang="en-US" sz="2200" dirty="0">
              <a:latin typeface="Corbel"/>
              <a:ea typeface="+mn-lt"/>
              <a:cs typeface="Arial"/>
            </a:endParaRPr>
          </a:p>
          <a:p>
            <a:pPr marL="2540">
              <a:spcBef>
                <a:spcPts val="1001"/>
              </a:spcBef>
            </a:pPr>
            <a:r>
              <a:rPr lang="en-US" sz="2200" dirty="0">
                <a:latin typeface="Corbel"/>
                <a:ea typeface="+mn-lt"/>
                <a:cs typeface="Arial"/>
              </a:rPr>
              <a:t>Many other functions can be applied to the regression objects:</a:t>
            </a:r>
          </a:p>
          <a:p>
            <a:pPr marL="448945" lvl="1" indent="-177800">
              <a:spcBef>
                <a:spcPts val="499"/>
              </a:spcBef>
              <a:buFont typeface="Arial,Sans-Serif"/>
              <a:buChar char="•"/>
            </a:pPr>
            <a:r>
              <a:rPr lang="en-US" sz="2200" b="1">
                <a:latin typeface="Corbel"/>
                <a:ea typeface="+mn-lt"/>
                <a:cs typeface="Arial"/>
              </a:rPr>
              <a:t>residuals() </a:t>
            </a:r>
            <a:r>
              <a:rPr lang="en-US" sz="2200">
                <a:latin typeface="Corbel"/>
                <a:ea typeface="+mn-lt"/>
                <a:cs typeface="Arial"/>
              </a:rPr>
              <a:t>extracts a vector containing the residuals (error)</a:t>
            </a:r>
          </a:p>
          <a:p>
            <a:pPr marL="448945" lvl="1" indent="-177800">
              <a:spcBef>
                <a:spcPts val="499"/>
              </a:spcBef>
              <a:buFont typeface="Arial,Sans-Serif"/>
              <a:buChar char="•"/>
            </a:pPr>
            <a:r>
              <a:rPr lang="en-US" sz="2200" b="1" err="1">
                <a:latin typeface="Corbel"/>
                <a:ea typeface="+mn-lt"/>
                <a:cs typeface="Arial"/>
              </a:rPr>
              <a:t>coef</a:t>
            </a:r>
            <a:r>
              <a:rPr lang="en-US" sz="2200" b="1">
                <a:latin typeface="Corbel"/>
                <a:ea typeface="+mn-lt"/>
                <a:cs typeface="Arial"/>
              </a:rPr>
              <a:t>() </a:t>
            </a:r>
            <a:r>
              <a:rPr lang="en-US" sz="2200">
                <a:latin typeface="Corbel"/>
                <a:ea typeface="+mn-lt"/>
                <a:cs typeface="Arial"/>
              </a:rPr>
              <a:t>extracts the regression coefficients</a:t>
            </a:r>
          </a:p>
          <a:p>
            <a:pPr marL="448945" lvl="1" indent="-177800">
              <a:spcBef>
                <a:spcPts val="499"/>
              </a:spcBef>
              <a:buFont typeface="Arial,Sans-Serif"/>
              <a:buChar char="•"/>
            </a:pPr>
            <a:r>
              <a:rPr lang="en-US" sz="2200" b="1" err="1">
                <a:latin typeface="Corbel"/>
                <a:ea typeface="+mn-lt"/>
                <a:cs typeface="Arial"/>
              </a:rPr>
              <a:t>anova</a:t>
            </a:r>
            <a:r>
              <a:rPr lang="en-US" sz="2200" b="1">
                <a:latin typeface="Corbel"/>
                <a:ea typeface="+mn-lt"/>
                <a:cs typeface="Arial"/>
              </a:rPr>
              <a:t>() </a:t>
            </a:r>
            <a:r>
              <a:rPr lang="en-US" sz="2200">
                <a:latin typeface="Corbel"/>
                <a:ea typeface="+mn-lt"/>
                <a:cs typeface="Arial"/>
              </a:rPr>
              <a:t>produces the corresponding ANOVA table (not covered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2200" dirty="0">
              <a:latin typeface="Corbe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dirty="0">
              <a:latin typeface="Corbe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884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5BF36-7ABA-201E-E73F-B6C6D9736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39FF-E5AA-784E-0C4E-A77FFC40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t-test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64DAC-AE15-1E28-5819-EFCE37DD4D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1" dirty="0">
                <a:solidFill>
                  <a:srgbClr val="262626"/>
                </a:solidFill>
                <a:ea typeface="+mn-lt"/>
                <a:cs typeface="+mn-lt"/>
              </a:rPr>
              <a:t>Goal:</a:t>
            </a:r>
            <a:endParaRPr lang="en-US" sz="2800" dirty="0">
              <a:solidFill>
                <a:srgbClr val="262626"/>
              </a:solidFill>
              <a:ea typeface="+mn-lt"/>
              <a:cs typeface="+mn-lt"/>
            </a:endParaRPr>
          </a:p>
          <a:p>
            <a:pPr marL="342900" indent="-340360">
              <a:lnSpc>
                <a:spcPct val="100000"/>
              </a:lnSpc>
              <a:spcBef>
                <a:spcPts val="479"/>
              </a:spcBef>
              <a:buFont typeface="Arial,Sans-Serif"/>
              <a:buChar char="•"/>
            </a:pPr>
            <a:r>
              <a:rPr lang="en-US">
                <a:solidFill>
                  <a:srgbClr val="262626"/>
                </a:solidFill>
                <a:latin typeface="Corbel"/>
                <a:ea typeface="Tahoma"/>
                <a:cs typeface="Arial"/>
              </a:rPr>
              <a:t>Compare a continuous measure between two groups</a:t>
            </a:r>
          </a:p>
          <a:p>
            <a:pPr marL="342900" indent="-340360">
              <a:lnSpc>
                <a:spcPct val="100000"/>
              </a:lnSpc>
              <a:spcBef>
                <a:spcPts val="479"/>
              </a:spcBef>
              <a:buFont typeface="Arial,Sans-Serif"/>
              <a:buChar char="•"/>
            </a:pPr>
            <a:r>
              <a:rPr lang="en-US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Is the difference between the two group means statistically significant?</a:t>
            </a:r>
            <a:endParaRPr lang="en-US"/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dirty="0">
              <a:solidFill>
                <a:srgbClr val="000000"/>
              </a:solidFill>
              <a:latin typeface="Corbel"/>
              <a:cs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1" dirty="0">
                <a:solidFill>
                  <a:srgbClr val="262626"/>
                </a:solidFill>
                <a:ea typeface="+mn-lt"/>
                <a:cs typeface="+mn-lt"/>
              </a:rPr>
              <a:t>Assumptions:</a:t>
            </a:r>
            <a:endParaRPr lang="en-US" sz="2800" dirty="0">
              <a:solidFill>
                <a:srgbClr val="262626"/>
              </a:solidFill>
              <a:ea typeface="+mn-lt"/>
              <a:cs typeface="+mn-lt"/>
            </a:endParaRPr>
          </a:p>
          <a:p>
            <a:pPr marL="342900" indent="-34036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Observations are independent</a:t>
            </a:r>
          </a:p>
          <a:p>
            <a:pPr marL="342900" indent="-34036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The two groups follow a normal distribution</a:t>
            </a:r>
          </a:p>
          <a:p>
            <a:pPr marL="342900" indent="-34036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strike="sngStrike" dirty="0">
                <a:solidFill>
                  <a:srgbClr val="808080"/>
                </a:solidFill>
                <a:latin typeface="Corbel"/>
                <a:ea typeface="Tahoma"/>
                <a:cs typeface="Arial"/>
              </a:rPr>
              <a:t>(Same variance in each group)</a:t>
            </a:r>
            <a:endParaRPr lang="en-US" sz="2000" dirty="0">
              <a:solidFill>
                <a:srgbClr val="808080"/>
              </a:solidFill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i="1" dirty="0">
                <a:solidFill>
                  <a:srgbClr val="262626"/>
                </a:solidFill>
                <a:ea typeface="+mn-lt"/>
                <a:cs typeface="+mn-lt"/>
              </a:rPr>
              <a:t>    R uses Welch's t-test, which does not assume equal variance</a:t>
            </a:r>
            <a:endParaRPr lang="en-US" sz="2000" dirty="0">
              <a:solidFill>
                <a:srgbClr val="262626"/>
              </a:solidFill>
              <a:ea typeface="+mn-lt"/>
              <a:cs typeface="+mn-lt"/>
            </a:endParaRPr>
          </a:p>
          <a:p>
            <a:pPr marL="2540">
              <a:lnSpc>
                <a:spcPct val="100000"/>
              </a:lnSpc>
              <a:spcBef>
                <a:spcPts val="479"/>
              </a:spcBef>
            </a:pPr>
            <a:endParaRPr lang="en-US" sz="2200" dirty="0">
              <a:latin typeface="Corbe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6313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577B4-A576-22A2-FB1F-78709FD40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D12B-696E-663B-1118-CDA17A95C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Simple linear regression code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52E26-7471-607B-96E0-462FB65E5E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 err="1">
                <a:latin typeface="Courier New"/>
                <a:ea typeface="+mn-lt"/>
                <a:cs typeface="+mn-lt"/>
              </a:rPr>
              <a:t>model_height_age</a:t>
            </a:r>
            <a:r>
              <a:rPr lang="en-US" sz="2000" dirty="0">
                <a:latin typeface="Courier New"/>
                <a:ea typeface="+mn-lt"/>
                <a:cs typeface="+mn-lt"/>
              </a:rPr>
              <a:t> &lt;-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lm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Height~Age</a:t>
            </a:r>
            <a:r>
              <a:rPr lang="en-US" sz="2000" dirty="0">
                <a:latin typeface="Courier New"/>
                <a:ea typeface="+mn-lt"/>
                <a:cs typeface="+mn-lt"/>
              </a:rPr>
              <a:t>, data=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class_data</a:t>
            </a:r>
            <a:r>
              <a:rPr lang="en-US" sz="2000" dirty="0">
                <a:latin typeface="Courier New"/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err="1">
                <a:latin typeface="Courier New"/>
                <a:ea typeface="+mn-lt"/>
                <a:cs typeface="+mn-lt"/>
              </a:rPr>
              <a:t>model_height_age</a:t>
            </a:r>
            <a:endParaRPr lang="en-US" sz="20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Courier New"/>
                <a:ea typeface="+mn-lt"/>
                <a:cs typeface="Courier New"/>
              </a:rPr>
              <a:t>Call: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err="1">
                <a:latin typeface="Courier New"/>
                <a:ea typeface="+mn-lt"/>
                <a:cs typeface="Courier New"/>
              </a:rPr>
              <a:t>lm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(formula = Height ~ Age, data = </a:t>
            </a:r>
            <a:r>
              <a:rPr lang="en-US" sz="2000" err="1">
                <a:latin typeface="Courier New"/>
                <a:ea typeface="+mn-lt"/>
                <a:cs typeface="Courier New"/>
              </a:rPr>
              <a:t>class_data</a:t>
            </a:r>
            <a:r>
              <a:rPr lang="en-US" sz="2000" dirty="0">
                <a:latin typeface="Courier New"/>
                <a:ea typeface="+mn-lt"/>
                <a:cs typeface="Courier New"/>
              </a:rPr>
              <a:t>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Courier New"/>
                <a:ea typeface="+mn-lt"/>
                <a:cs typeface="Courier New"/>
              </a:rPr>
              <a:t>Coefficients: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Courier New"/>
                <a:ea typeface="+mn-lt"/>
                <a:cs typeface="Courier New"/>
              </a:rPr>
              <a:t>(Intercept)          Age  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Courier New"/>
                <a:ea typeface="+mn-lt"/>
                <a:cs typeface="Courier New"/>
              </a:rPr>
              <a:t>     64.069        7.079 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  <a:p>
            <a:pPr marL="2540">
              <a:spcBef>
                <a:spcPts val="1001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8384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FD8C7-64A0-04EC-CA7F-EDA430DFA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915C-8031-3A41-620D-4687C552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Representation of the fit (I)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CF214-8972-8133-A4BD-6FAE0A4097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plot(</a:t>
            </a:r>
            <a:r>
              <a:rPr lang="en-US" sz="2000" err="1">
                <a:latin typeface="Courier New"/>
                <a:ea typeface="+mn-lt"/>
                <a:cs typeface="+mn-lt"/>
              </a:rPr>
              <a:t>Height~Age,data</a:t>
            </a:r>
            <a:r>
              <a:rPr lang="en-US" sz="2000" dirty="0">
                <a:latin typeface="Courier New"/>
                <a:ea typeface="+mn-lt"/>
                <a:cs typeface="+mn-lt"/>
              </a:rPr>
              <a:t>=</a:t>
            </a:r>
            <a:r>
              <a:rPr lang="en-US" sz="2000" err="1">
                <a:latin typeface="Courier New"/>
                <a:ea typeface="+mn-lt"/>
                <a:cs typeface="+mn-lt"/>
              </a:rPr>
              <a:t>class_data</a:t>
            </a:r>
            <a:r>
              <a:rPr lang="en-US" sz="2000" dirty="0">
                <a:latin typeface="Courier New"/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err="1">
                <a:latin typeface="Courier New"/>
                <a:ea typeface="+mn-lt"/>
                <a:cs typeface="+mn-lt"/>
              </a:rPr>
              <a:t>abline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err="1">
                <a:latin typeface="Courier New"/>
                <a:ea typeface="+mn-lt"/>
                <a:cs typeface="+mn-lt"/>
              </a:rPr>
              <a:t>model_height_age</a:t>
            </a:r>
            <a:r>
              <a:rPr lang="en-US" sz="2000" dirty="0">
                <a:latin typeface="Courier New"/>
                <a:ea typeface="+mn-lt"/>
                <a:cs typeface="+mn-lt"/>
              </a:rPr>
              <a:t>, col="red", </a:t>
            </a:r>
            <a:r>
              <a:rPr lang="en-US" sz="2000" err="1">
                <a:latin typeface="Courier New"/>
                <a:ea typeface="+mn-lt"/>
                <a:cs typeface="+mn-lt"/>
              </a:rPr>
              <a:t>lwd</a:t>
            </a:r>
            <a:r>
              <a:rPr lang="en-US" sz="2000" dirty="0">
                <a:latin typeface="Courier New"/>
                <a:ea typeface="+mn-lt"/>
                <a:cs typeface="+mn-lt"/>
              </a:rPr>
              <a:t>=2)</a:t>
            </a:r>
          </a:p>
          <a:p>
            <a:pPr>
              <a:spcBef>
                <a:spcPts val="40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spcBef>
                <a:spcPts val="40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</p:txBody>
      </p:sp>
      <p:pic>
        <p:nvPicPr>
          <p:cNvPr id="10" name="Picture 9" descr="A red line with black dots&#10;&#10;Description automatically generated">
            <a:extLst>
              <a:ext uri="{FF2B5EF4-FFF2-40B4-BE49-F238E27FC236}">
                <a16:creationId xmlns:a16="http://schemas.microsoft.com/office/drawing/2014/main" id="{9FC4973A-93F2-FEB0-85B9-A95E4F42A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03" y="1674871"/>
            <a:ext cx="4410501" cy="52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86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A88DD-76FB-CC14-ECEB-25B93F5D5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AD4D-F0C9-D916-1C75-E362C495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Representation of the fit (II)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DB03B-DA04-D8B9-3483-B60DED3D70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plot(</a:t>
            </a:r>
            <a:r>
              <a:rPr lang="en-US" sz="2000" err="1">
                <a:latin typeface="Courier New"/>
                <a:ea typeface="+mn-lt"/>
                <a:cs typeface="+mn-lt"/>
              </a:rPr>
              <a:t>Height~Age,data</a:t>
            </a:r>
            <a:r>
              <a:rPr lang="en-US" sz="2000" dirty="0">
                <a:latin typeface="Courier New"/>
                <a:ea typeface="+mn-lt"/>
                <a:cs typeface="+mn-lt"/>
              </a:rPr>
              <a:t>=</a:t>
            </a:r>
            <a:r>
              <a:rPr lang="en-US" sz="2000" err="1">
                <a:latin typeface="Courier New"/>
                <a:ea typeface="+mn-lt"/>
                <a:cs typeface="+mn-lt"/>
              </a:rPr>
              <a:t>class_data</a:t>
            </a:r>
            <a:r>
              <a:rPr lang="en-US" sz="2000" dirty="0">
                <a:latin typeface="Courier New"/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err="1">
                <a:latin typeface="Courier New"/>
                <a:ea typeface="+mn-lt"/>
                <a:cs typeface="+mn-lt"/>
              </a:rPr>
              <a:t>abline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err="1">
                <a:latin typeface="Courier New"/>
                <a:ea typeface="+mn-lt"/>
                <a:cs typeface="+mn-lt"/>
              </a:rPr>
              <a:t>model_height_age</a:t>
            </a:r>
            <a:r>
              <a:rPr lang="en-US" sz="2000" dirty="0">
                <a:latin typeface="Courier New"/>
                <a:ea typeface="+mn-lt"/>
                <a:cs typeface="+mn-lt"/>
              </a:rPr>
              <a:t>, col="red", </a:t>
            </a:r>
            <a:r>
              <a:rPr lang="en-US" sz="2000" err="1">
                <a:latin typeface="Courier New"/>
                <a:ea typeface="+mn-lt"/>
                <a:cs typeface="+mn-lt"/>
              </a:rPr>
              <a:t>lwd</a:t>
            </a:r>
            <a:r>
              <a:rPr lang="en-US" sz="2000" dirty="0">
                <a:latin typeface="Courier New"/>
                <a:ea typeface="+mn-lt"/>
                <a:cs typeface="+mn-lt"/>
              </a:rPr>
              <a:t>=2)</a:t>
            </a:r>
          </a:p>
          <a:p>
            <a:pPr>
              <a:spcBef>
                <a:spcPts val="40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spcBef>
                <a:spcPts val="40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</p:txBody>
      </p:sp>
      <p:pic>
        <p:nvPicPr>
          <p:cNvPr id="10" name="Picture 9" descr="A red line with black dots&#10;&#10;Description automatically generated">
            <a:extLst>
              <a:ext uri="{FF2B5EF4-FFF2-40B4-BE49-F238E27FC236}">
                <a16:creationId xmlns:a16="http://schemas.microsoft.com/office/drawing/2014/main" id="{31660E71-E6E8-47C4-5182-2AA8C9CE5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03" y="1674871"/>
            <a:ext cx="4410501" cy="52248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57AC39-29F9-47B0-070C-B45D287511BC}"/>
              </a:ext>
            </a:extLst>
          </p:cNvPr>
          <p:cNvSpPr txBox="1"/>
          <p:nvPr/>
        </p:nvSpPr>
        <p:spPr>
          <a:xfrm>
            <a:off x="5701862" y="2067034"/>
            <a:ext cx="592257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Coefficients: y-intercept and slope of the regression line</a:t>
            </a:r>
          </a:p>
          <a:p>
            <a:endParaRPr lang="en-GB" dirty="0">
              <a:latin typeface="Courier New"/>
              <a:cs typeface="Courier New"/>
            </a:endParaRPr>
          </a:p>
          <a:p>
            <a:r>
              <a:rPr lang="en-GB" err="1">
                <a:latin typeface="Courier New"/>
                <a:cs typeface="Courier New"/>
              </a:rPr>
              <a:t>Coef</a:t>
            </a:r>
            <a:r>
              <a:rPr lang="en-GB" dirty="0">
                <a:latin typeface="Courier New"/>
                <a:cs typeface="Courier New"/>
              </a:rPr>
              <a:t>(</a:t>
            </a:r>
            <a:r>
              <a:rPr lang="en-GB" err="1">
                <a:latin typeface="Courier New"/>
                <a:cs typeface="Courier New"/>
              </a:rPr>
              <a:t>model_height_age</a:t>
            </a:r>
            <a:r>
              <a:rPr lang="en-GB" dirty="0">
                <a:latin typeface="Courier New"/>
                <a:cs typeface="Courier New"/>
              </a:rPr>
              <a:t>)</a:t>
            </a:r>
          </a:p>
          <a:p>
            <a:r>
              <a:rPr lang="en-GB" dirty="0">
                <a:latin typeface="Courier New"/>
                <a:cs typeface="Courier New"/>
              </a:rPr>
              <a:t>(Intercept)  Age</a:t>
            </a:r>
          </a:p>
          <a:p>
            <a:r>
              <a:rPr lang="en-GB" dirty="0">
                <a:latin typeface="Courier New"/>
                <a:cs typeface="Courier New"/>
              </a:rPr>
              <a:t>64.068667    7.079333</a:t>
            </a:r>
          </a:p>
        </p:txBody>
      </p:sp>
    </p:spTree>
    <p:extLst>
      <p:ext uri="{BB962C8B-B14F-4D97-AF65-F5344CB8AC3E}">
        <p14:creationId xmlns:p14="http://schemas.microsoft.com/office/powerpoint/2010/main" val="2797044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0B1D2-2D76-C049-55B7-C4BD3E920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0E0C-E575-B1A5-D53B-83014271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Representation of the fit (III)</a:t>
            </a:r>
            <a:endParaRPr lang="en-US" dirty="0"/>
          </a:p>
        </p:txBody>
      </p:sp>
      <p:pic>
        <p:nvPicPr>
          <p:cNvPr id="10" name="Picture 9" descr="A red line with black dots&#10;&#10;Description automatically generated">
            <a:extLst>
              <a:ext uri="{FF2B5EF4-FFF2-40B4-BE49-F238E27FC236}">
                <a16:creationId xmlns:a16="http://schemas.microsoft.com/office/drawing/2014/main" id="{71E3A2F6-F0AD-725F-DD76-BCC1A802E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03" y="1674871"/>
            <a:ext cx="4410501" cy="52248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0C9D52-DEDA-1109-30A6-C0117C46FBFC}"/>
              </a:ext>
            </a:extLst>
          </p:cNvPr>
          <p:cNvSpPr txBox="1"/>
          <p:nvPr/>
        </p:nvSpPr>
        <p:spPr>
          <a:xfrm>
            <a:off x="5701862" y="2067034"/>
            <a:ext cx="5922579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/>
              <a:t>Residuals</a:t>
            </a:r>
            <a:r>
              <a:rPr lang="en-GB" dirty="0"/>
              <a:t>: vertical distances of data points from the regression line</a:t>
            </a:r>
          </a:p>
          <a:p>
            <a:endParaRPr lang="en-GB" dirty="0">
              <a:latin typeface="Courier New"/>
              <a:cs typeface="Courier New"/>
            </a:endParaRPr>
          </a:p>
          <a:p>
            <a:r>
              <a:rPr lang="en-GB" dirty="0">
                <a:latin typeface="Courier New"/>
                <a:cs typeface="Courier New"/>
              </a:rPr>
              <a:t>residuals(</a:t>
            </a:r>
            <a:r>
              <a:rPr lang="en-GB" dirty="0" err="1">
                <a:latin typeface="Courier New"/>
                <a:cs typeface="Courier New"/>
              </a:rPr>
              <a:t>model_height_age</a:t>
            </a:r>
            <a:r>
              <a:rPr lang="en-GB" dirty="0">
                <a:latin typeface="Courier New"/>
                <a:cs typeface="Courier New"/>
              </a:rPr>
              <a:t>)</a:t>
            </a: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           1            2            3            4 </a:t>
            </a:r>
            <a:endParaRPr lang="en-GB" sz="1400" dirty="0">
              <a:latin typeface="Courier New"/>
              <a:ea typeface="+mn-lt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-11.63933333   4.10866667  -3.47866667   2.87133333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           5            6            7            8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  0.83933333  -6.01866667  15.57133333 -12.59000000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           9           10           11           12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  9.76200000   2.65000000  -3.66733333  -1.88933333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          13           14           15           16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12.08066667   0.14266667 -11.50866667  -1.34866667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          17           18           19 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ea typeface="+mn-lt"/>
                <a:cs typeface="+mn-lt"/>
              </a:rPr>
              <a:t>-0.07866667  -1.34866667   5.54200000 </a:t>
            </a:r>
            <a:endParaRPr lang="en-GB" sz="14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A042D5-935D-36BE-B61C-A15690FF8E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8889" y="5725619"/>
            <a:ext cx="4734911" cy="444994"/>
          </a:xfrm>
        </p:spPr>
        <p:txBody>
          <a:bodyPr/>
          <a:lstStyle/>
          <a:p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5E7CC9-E263-77BB-BA8D-128D9F5DED00}"/>
              </a:ext>
            </a:extLst>
          </p:cNvPr>
          <p:cNvCxnSpPr/>
          <p:nvPr/>
        </p:nvCxnSpPr>
        <p:spPr>
          <a:xfrm flipH="1">
            <a:off x="2751959" y="3917731"/>
            <a:ext cx="5254" cy="791780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17CDA0-BEE6-B88B-7698-48FDA3508B2B}"/>
              </a:ext>
            </a:extLst>
          </p:cNvPr>
          <p:cNvCxnSpPr/>
          <p:nvPr/>
        </p:nvCxnSpPr>
        <p:spPr>
          <a:xfrm flipH="1">
            <a:off x="4620282" y="2066837"/>
            <a:ext cx="2889" cy="333136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251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E5BDE-C409-84ED-7C30-A8764844D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7677-5192-B70A-012A-C707D1DA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Check model assumptions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CEECA-EC85-674A-9999-933047B0A7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4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par(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mfrow</a:t>
            </a:r>
            <a:r>
              <a:rPr lang="en-US" sz="1800" dirty="0">
                <a:latin typeface="Courier New"/>
                <a:ea typeface="+mn-lt"/>
                <a:cs typeface="+mn-lt"/>
              </a:rPr>
              <a:t>=c(2,2))</a:t>
            </a:r>
            <a:endParaRPr lang="en-US" dirty="0">
              <a:latin typeface="Courier New"/>
            </a:endParaRPr>
          </a:p>
          <a:p>
            <a:pPr>
              <a:spcBef>
                <a:spcPts val="4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plot(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model_height_age</a:t>
            </a:r>
            <a:r>
              <a:rPr lang="en-US" sz="1800" dirty="0">
                <a:latin typeface="Courier New"/>
                <a:ea typeface="+mn-lt"/>
                <a:cs typeface="+mn-lt"/>
              </a:rPr>
              <a:t>) </a:t>
            </a:r>
          </a:p>
          <a:p>
            <a:pPr>
              <a:spcBef>
                <a:spcPts val="40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</p:txBody>
      </p:sp>
      <p:pic>
        <p:nvPicPr>
          <p:cNvPr id="5" name="Picture 4" descr="A group of graphs showing different values&#10;&#10;Description automatically generated">
            <a:extLst>
              <a:ext uri="{FF2B5EF4-FFF2-40B4-BE49-F238E27FC236}">
                <a16:creationId xmlns:a16="http://schemas.microsoft.com/office/drawing/2014/main" id="{ADCB6020-8CB2-A91A-9917-97798404A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45" y="1602827"/>
            <a:ext cx="8133384" cy="5255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2A1CEC-A826-9838-004D-9163A0500990}"/>
              </a:ext>
            </a:extLst>
          </p:cNvPr>
          <p:cNvSpPr txBox="1"/>
          <p:nvPr/>
        </p:nvSpPr>
        <p:spPr>
          <a:xfrm>
            <a:off x="6143296" y="931917"/>
            <a:ext cx="55809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Commentaries on these plots:</a:t>
            </a:r>
          </a:p>
          <a:p>
            <a:r>
              <a:rPr lang="en-US" dirty="0">
                <a:hlinkClick r:id="rId3"/>
              </a:rPr>
              <a:t>https://library.virginia.edu/data/articles/diagnostic-plots</a:t>
            </a:r>
          </a:p>
        </p:txBody>
      </p:sp>
    </p:spTree>
    <p:extLst>
      <p:ext uri="{BB962C8B-B14F-4D97-AF65-F5344CB8AC3E}">
        <p14:creationId xmlns:p14="http://schemas.microsoft.com/office/powerpoint/2010/main" val="851421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6A224-426F-10EF-AC4A-86A7C0638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C80E-2096-EEAD-A89E-D742124D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Check model assumptions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DAE75-04CD-D99B-6938-7B032ADF3C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4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par(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mfrow</a:t>
            </a:r>
            <a:r>
              <a:rPr lang="en-US" sz="1800" dirty="0">
                <a:latin typeface="Courier New"/>
                <a:ea typeface="+mn-lt"/>
                <a:cs typeface="+mn-lt"/>
              </a:rPr>
              <a:t>=c(2,2))</a:t>
            </a:r>
            <a:endParaRPr lang="en-US" dirty="0">
              <a:latin typeface="Courier New"/>
            </a:endParaRPr>
          </a:p>
          <a:p>
            <a:pPr>
              <a:spcBef>
                <a:spcPts val="4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plot(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model_height_age</a:t>
            </a:r>
            <a:r>
              <a:rPr lang="en-US" sz="1800" dirty="0">
                <a:latin typeface="Courier New"/>
                <a:ea typeface="+mn-lt"/>
                <a:cs typeface="+mn-lt"/>
              </a:rPr>
              <a:t>) </a:t>
            </a:r>
          </a:p>
          <a:p>
            <a:pPr>
              <a:spcBef>
                <a:spcPts val="40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</p:txBody>
      </p:sp>
      <p:pic>
        <p:nvPicPr>
          <p:cNvPr id="5" name="Picture 4" descr="A group of graphs showing different values&#10;&#10;Description automatically generated">
            <a:extLst>
              <a:ext uri="{FF2B5EF4-FFF2-40B4-BE49-F238E27FC236}">
                <a16:creationId xmlns:a16="http://schemas.microsoft.com/office/drawing/2014/main" id="{1F7E99A4-D87B-8962-78EF-945A940E2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45" y="1602827"/>
            <a:ext cx="8133384" cy="5255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35243-07F4-1B44-670A-813CFF3ABC77}"/>
              </a:ext>
            </a:extLst>
          </p:cNvPr>
          <p:cNvSpPr txBox="1"/>
          <p:nvPr/>
        </p:nvSpPr>
        <p:spPr>
          <a:xfrm>
            <a:off x="6143296" y="931917"/>
            <a:ext cx="55809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Commentaries on these plots:</a:t>
            </a:r>
          </a:p>
          <a:p>
            <a:r>
              <a:rPr lang="en-US" dirty="0">
                <a:hlinkClick r:id="rId3"/>
              </a:rPr>
              <a:t>https://library.virginia.edu/data/articles/diagnostic-plots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9B62B5-F52B-B738-E3BC-721CB5ECD793}"/>
              </a:ext>
            </a:extLst>
          </p:cNvPr>
          <p:cNvSpPr/>
          <p:nvPr/>
        </p:nvSpPr>
        <p:spPr>
          <a:xfrm>
            <a:off x="996731" y="1754352"/>
            <a:ext cx="4049985" cy="2394606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F9F15A-F3DE-B575-F2DA-7E204E5EE718}"/>
              </a:ext>
            </a:extLst>
          </p:cNvPr>
          <p:cNvSpPr/>
          <p:nvPr/>
        </p:nvSpPr>
        <p:spPr>
          <a:xfrm>
            <a:off x="5095765" y="1754351"/>
            <a:ext cx="4049985" cy="2394606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2032A7-BB70-1585-3B4E-09DE26932E07}"/>
              </a:ext>
            </a:extLst>
          </p:cNvPr>
          <p:cNvSpPr/>
          <p:nvPr/>
        </p:nvSpPr>
        <p:spPr>
          <a:xfrm>
            <a:off x="996730" y="4381937"/>
            <a:ext cx="4049985" cy="2394606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0F166F-85E9-6279-3540-ACFC09A5EF67}"/>
              </a:ext>
            </a:extLst>
          </p:cNvPr>
          <p:cNvSpPr/>
          <p:nvPr/>
        </p:nvSpPr>
        <p:spPr>
          <a:xfrm>
            <a:off x="5095764" y="4381936"/>
            <a:ext cx="4049985" cy="239460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E9EDC-4DE1-A198-270C-77347722A54F}"/>
              </a:ext>
            </a:extLst>
          </p:cNvPr>
          <p:cNvSpPr txBox="1"/>
          <p:nvPr/>
        </p:nvSpPr>
        <p:spPr>
          <a:xfrm rot="5400000">
            <a:off x="8237483" y="2702034"/>
            <a:ext cx="2261476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Normality of residuals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90B1E-9941-09E9-418F-C1724F96A182}"/>
              </a:ext>
            </a:extLst>
          </p:cNvPr>
          <p:cNvSpPr txBox="1"/>
          <p:nvPr/>
        </p:nvSpPr>
        <p:spPr>
          <a:xfrm rot="5400000">
            <a:off x="8228723" y="5329619"/>
            <a:ext cx="2261476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Influence of points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1D00F-2AFB-F537-14DD-B70CAE3E39D8}"/>
              </a:ext>
            </a:extLst>
          </p:cNvPr>
          <p:cNvSpPr txBox="1"/>
          <p:nvPr/>
        </p:nvSpPr>
        <p:spPr>
          <a:xfrm rot="5400000">
            <a:off x="-477345" y="2561748"/>
            <a:ext cx="22614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/>
              <a:t>Residuals </a:t>
            </a:r>
            <a:r>
              <a:rPr lang="en-GB" dirty="0" err="1"/>
              <a:t>centered</a:t>
            </a:r>
            <a:r>
              <a:rPr lang="en-GB" dirty="0"/>
              <a:t> around 0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2E428A-B7A1-05D5-0F91-09354F417DB8}"/>
              </a:ext>
            </a:extLst>
          </p:cNvPr>
          <p:cNvSpPr txBox="1"/>
          <p:nvPr/>
        </p:nvSpPr>
        <p:spPr>
          <a:xfrm rot="5400000">
            <a:off x="-345966" y="5327832"/>
            <a:ext cx="2261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err="1"/>
              <a:t>Homoskedascticity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2995948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070D3-F895-945D-38F8-78E884F05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F487B-F1A0-6B9E-BEF9-ABB55095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Model 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F3972-9E6C-07AE-BE74-3DC917CCD4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spcBef>
                <a:spcPts val="4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summary(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model_height_age</a:t>
            </a:r>
            <a:r>
              <a:rPr lang="en-US" sz="1800" dirty="0">
                <a:latin typeface="Courier New"/>
                <a:ea typeface="+mn-lt"/>
                <a:cs typeface="+mn-lt"/>
              </a:rPr>
              <a:t>)</a:t>
            </a:r>
            <a:endParaRPr lang="en-US" dirty="0">
              <a:latin typeface="Courier New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Call: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lm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(formula = Height ~ Age, data = </a:t>
            </a: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class_data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)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Residuals: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     Min       1Q   Median       3Q      Max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-12.5900  -3.5730  -0.0787   3.4900  15.5713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Coefficients: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            Estimate Std. Error t value </a:t>
            </a: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Pr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(&gt;|t|)   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(Intercept)   64.069     16.565   3.868  0.00124 **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Age            7.079      1.237   5.724 </a:t>
            </a:r>
            <a:r>
              <a:rPr lang="en-US" sz="1800" b="1" dirty="0">
                <a:latin typeface="Courier New"/>
                <a:ea typeface="+mn-lt"/>
                <a:cs typeface="Courier New"/>
              </a:rPr>
              <a:t>2.48e-05</a:t>
            </a:r>
            <a:r>
              <a:rPr lang="en-US" sz="1800" dirty="0">
                <a:solidFill>
                  <a:srgbClr val="4F81BD"/>
                </a:solidFill>
                <a:latin typeface="Courier New"/>
                <a:ea typeface="+mn-lt"/>
                <a:cs typeface="Courier New"/>
              </a:rPr>
              <a:t> 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***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---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Signif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. codes:  0 ‘***’ 0.001 ‘**’ 0.01 ‘*’ 0.05 ‘.’ 0.1 ‘ ’ 1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Residual standard error: 7.832 on 17 degrees of freedom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Multiple R-squared:  0.6584, Adjusted R-squared:  </a:t>
            </a:r>
            <a:r>
              <a:rPr lang="en-US" sz="1800" b="1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0.6383 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F-statistic: 32.77 on 1 and 17 DF,  p-value: </a:t>
            </a:r>
            <a:r>
              <a:rPr lang="en-US" sz="1800" b="1" dirty="0">
                <a:latin typeface="Courier New"/>
                <a:ea typeface="+mn-lt"/>
                <a:cs typeface="Courier New"/>
              </a:rPr>
              <a:t>2.48e-05</a:t>
            </a:r>
          </a:p>
        </p:txBody>
      </p:sp>
    </p:spTree>
    <p:extLst>
      <p:ext uri="{BB962C8B-B14F-4D97-AF65-F5344CB8AC3E}">
        <p14:creationId xmlns:p14="http://schemas.microsoft.com/office/powerpoint/2010/main" val="394284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75429-8023-258D-B6D6-FC451C95F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DFDC-EEEB-AE66-1D8C-435A46BA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Model 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3F950-6326-BAB6-0690-3239AD9041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spcBef>
                <a:spcPts val="4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summary(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model_height_age</a:t>
            </a:r>
            <a:r>
              <a:rPr lang="en-US" sz="1800" dirty="0">
                <a:latin typeface="Courier New"/>
                <a:ea typeface="+mn-lt"/>
                <a:cs typeface="+mn-lt"/>
              </a:rPr>
              <a:t>)</a:t>
            </a:r>
            <a:endParaRPr lang="en-US" dirty="0">
              <a:latin typeface="Courier New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Call: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lm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(formula = Height ~ Age, data = </a:t>
            </a: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class_data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)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Residuals: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     Min       1Q   Median       3Q      Max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-12.5900  -3.5730  -0.0787   3.4900  15.5713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Coefficients: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            Estimate Std. Error t value </a:t>
            </a: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Pr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(&gt;|t|)   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(Intercept)   64.069     16.565   3.868  0.00124 **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Age            7.079      1.237   5.724 </a:t>
            </a:r>
            <a:r>
              <a:rPr lang="en-US" sz="1800" b="1" dirty="0">
                <a:latin typeface="Courier New"/>
                <a:ea typeface="+mn-lt"/>
                <a:cs typeface="Courier New"/>
              </a:rPr>
              <a:t>2.48e-05</a:t>
            </a:r>
            <a:r>
              <a:rPr lang="en-US" sz="1800" dirty="0">
                <a:solidFill>
                  <a:srgbClr val="4F81BD"/>
                </a:solidFill>
                <a:latin typeface="Courier New"/>
                <a:ea typeface="+mn-lt"/>
                <a:cs typeface="Courier New"/>
              </a:rPr>
              <a:t> 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***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---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 err="1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Signif</a:t>
            </a: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. codes:  0 ‘***’ 0.001 ‘**’ 0.01 ‘*’ 0.05 ‘.’ 0.1 ‘ ’ 1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Residual standard error: 7.832 on 17 degrees of freedom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Multiple R-squared:  0.6584, Adjusted R-squared:  </a:t>
            </a:r>
            <a:r>
              <a:rPr lang="en-US" sz="1800" b="1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0.6383 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dirty="0">
                <a:solidFill>
                  <a:srgbClr val="262626"/>
                </a:solidFill>
                <a:latin typeface="Courier New"/>
                <a:ea typeface="+mn-lt"/>
                <a:cs typeface="Courier New"/>
              </a:rPr>
              <a:t>F-statistic: 32.77 on 1 and 17 DF,  p-value: </a:t>
            </a:r>
            <a:r>
              <a:rPr lang="en-US" sz="1800" b="1" dirty="0">
                <a:latin typeface="Courier New"/>
                <a:ea typeface="+mn-lt"/>
                <a:cs typeface="Courier New"/>
              </a:rPr>
              <a:t>2.48e-05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F86AAB-3F49-B694-C653-6ADED12A5274}"/>
              </a:ext>
            </a:extLst>
          </p:cNvPr>
          <p:cNvSpPr/>
          <p:nvPr/>
        </p:nvSpPr>
        <p:spPr>
          <a:xfrm>
            <a:off x="642395" y="1891496"/>
            <a:ext cx="6267690" cy="827589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DF0967-BF73-A9B3-447D-82F49B110A70}"/>
              </a:ext>
            </a:extLst>
          </p:cNvPr>
          <p:cNvSpPr/>
          <p:nvPr/>
        </p:nvSpPr>
        <p:spPr>
          <a:xfrm>
            <a:off x="642394" y="2875344"/>
            <a:ext cx="8505462" cy="1608880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66D494D-B11B-7ECB-CDAF-125041CF29C6}"/>
              </a:ext>
            </a:extLst>
          </p:cNvPr>
          <p:cNvSpPr/>
          <p:nvPr/>
        </p:nvSpPr>
        <p:spPr>
          <a:xfrm>
            <a:off x="642393" y="4871977"/>
            <a:ext cx="7608426" cy="258500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8C2B4A-A66C-B983-E386-E088DDC5047B}"/>
              </a:ext>
            </a:extLst>
          </p:cNvPr>
          <p:cNvSpPr/>
          <p:nvPr/>
        </p:nvSpPr>
        <p:spPr>
          <a:xfrm>
            <a:off x="642392" y="5132406"/>
            <a:ext cx="7222602" cy="287437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BCA30-46BC-492F-0ECE-009FBAE9D182}"/>
              </a:ext>
            </a:extLst>
          </p:cNvPr>
          <p:cNvSpPr txBox="1"/>
          <p:nvPr/>
        </p:nvSpPr>
        <p:spPr>
          <a:xfrm>
            <a:off x="7021974" y="1851949"/>
            <a:ext cx="4971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Residuals: difference between observed and fitted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818B5-4D55-9D25-19D5-06501F3AD7D0}"/>
              </a:ext>
            </a:extLst>
          </p:cNvPr>
          <p:cNvSpPr txBox="1"/>
          <p:nvPr/>
        </p:nvSpPr>
        <p:spPr>
          <a:xfrm>
            <a:off x="9143998" y="2874379"/>
            <a:ext cx="299398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Parameter significance: 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T-test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Residual normality assumption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C48F3-D736-9271-2FE1-4E2BBDA3ED64}"/>
              </a:ext>
            </a:extLst>
          </p:cNvPr>
          <p:cNvSpPr txBox="1"/>
          <p:nvPr/>
        </p:nvSpPr>
        <p:spPr>
          <a:xfrm>
            <a:off x="8324125" y="4678100"/>
            <a:ext cx="35823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R-squared : fraction of the variance explained by the model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016D4-0F6A-5973-E8F9-7A6F8B6D4F2B}"/>
              </a:ext>
            </a:extLst>
          </p:cNvPr>
          <p:cNvSpPr txBox="1"/>
          <p:nvPr/>
        </p:nvSpPr>
        <p:spPr>
          <a:xfrm>
            <a:off x="646251" y="5575137"/>
            <a:ext cx="52896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/>
              <a:t>F-test</a:t>
            </a:r>
            <a:r>
              <a:rPr lang="en-GB" dirty="0"/>
              <a:t>: does the model explain significantly more than a model with just the intercept?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67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6E5C1-BDEB-4748-E82A-24B5D8074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05A2-CCCB-48E4-52F8-816149787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991" y="318882"/>
            <a:ext cx="5719843" cy="1168976"/>
          </a:xfrm>
        </p:spPr>
        <p:txBody>
          <a:bodyPr/>
          <a:lstStyle/>
          <a:p>
            <a:r>
              <a:rPr lang="en-GB" dirty="0">
                <a:ea typeface="Verdana"/>
              </a:rPr>
              <a:t>Let's practice - 11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3E71F-357E-7657-6702-6ED3B70A0208}"/>
              </a:ext>
            </a:extLst>
          </p:cNvPr>
          <p:cNvSpPr txBox="1"/>
          <p:nvPr/>
        </p:nvSpPr>
        <p:spPr>
          <a:xfrm>
            <a:off x="674413" y="1182414"/>
            <a:ext cx="10098689" cy="47936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The data set "Pima" comes from a study on diabetes in women of Pima Indian heritage. </a:t>
            </a:r>
            <a:endParaRPr lang="en-US"/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We are using a subset (Pima.tr).</a:t>
            </a:r>
            <a:endParaRPr lang="en-US" dirty="0"/>
          </a:p>
          <a:p>
            <a:pPr marL="457200" indent="-457200">
              <a:lnSpc>
                <a:spcPct val="90000"/>
              </a:lnSpc>
              <a:spcBef>
                <a:spcPts val="2401"/>
              </a:spcBef>
              <a:buAutoNum type="arabicPeriod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 Load the package MASS using library(). Load the dataset Pima.tr using data(Pima.tr). Use ? to get an idea which variables it contains.</a:t>
            </a:r>
          </a:p>
          <a:p>
            <a:pPr marL="457200" indent="-457200">
              <a:lnSpc>
                <a:spcPct val="90000"/>
              </a:lnSpc>
              <a:spcBef>
                <a:spcPts val="2401"/>
              </a:spcBef>
              <a:buAutoNum type="arabicPeriod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Hypothesis: Blood glucose level (</a:t>
            </a:r>
            <a:r>
              <a:rPr lang="en-US" sz="2000" dirty="0" err="1">
                <a:solidFill>
                  <a:srgbClr val="000000"/>
                </a:solidFill>
                <a:ea typeface="+mn-lt"/>
                <a:cs typeface="+mn-lt"/>
              </a:rPr>
              <a:t>glu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) is associated with diastolic blood pressure (bp). Run a linear model to test the hypothesis.</a:t>
            </a:r>
          </a:p>
          <a:p>
            <a:pPr marL="457200" indent="-457200">
              <a:lnSpc>
                <a:spcPct val="90000"/>
              </a:lnSpc>
              <a:spcBef>
                <a:spcPts val="2401"/>
              </a:spcBef>
              <a:buAutoNum type="arabicPeriod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 Visualize the fit with a scatter plot and a trend line.</a:t>
            </a:r>
          </a:p>
          <a:p>
            <a:pPr marL="457200" indent="-457200">
              <a:lnSpc>
                <a:spcPct val="90000"/>
              </a:lnSpc>
              <a:spcBef>
                <a:spcPts val="2401"/>
              </a:spcBef>
              <a:buAutoNum type="arabicPeriod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 Check assumptions of the model (homoscedasticity, mean of residual at 0, normality of the residuals) graphically.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AutoNum type="arabicPeriod"/>
            </a:pPr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349"/>
              </a:spcBef>
              <a:spcAft>
                <a:spcPts val="850"/>
              </a:spcAft>
            </a:pPr>
            <a:endParaRPr lang="en-US" sz="20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341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4FBB-AAE4-5CD6-5B90-29D7721DF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6DF16-690E-E689-42A0-6E2FDF98D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Additional content : model with 2 covariables (I)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1D7E4-F1FC-C784-8486-20986694F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1045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Courier New"/>
                <a:ea typeface="+mn-lt"/>
                <a:cs typeface="+mn-lt"/>
              </a:rPr>
              <a:t>model2 &lt;- </a:t>
            </a:r>
            <a:r>
              <a:rPr lang="en-US" sz="1800" err="1">
                <a:latin typeface="Courier New"/>
                <a:ea typeface="+mn-lt"/>
                <a:cs typeface="+mn-lt"/>
              </a:rPr>
              <a:t>lm</a:t>
            </a:r>
            <a:r>
              <a:rPr lang="en-US" sz="1800" dirty="0">
                <a:latin typeface="Courier New"/>
                <a:ea typeface="+mn-lt"/>
                <a:cs typeface="+mn-lt"/>
              </a:rPr>
              <a:t>(</a:t>
            </a:r>
            <a:r>
              <a:rPr lang="en-US" sz="1800" b="1" err="1">
                <a:latin typeface="Courier New"/>
                <a:ea typeface="+mn-lt"/>
                <a:cs typeface="+mn-lt"/>
              </a:rPr>
              <a:t>Height~Age+Gender</a:t>
            </a:r>
            <a:r>
              <a:rPr lang="en-US" sz="1800" dirty="0">
                <a:latin typeface="Courier New"/>
                <a:ea typeface="+mn-lt"/>
                <a:cs typeface="+mn-lt"/>
              </a:rPr>
              <a:t>, data=</a:t>
            </a:r>
            <a:r>
              <a:rPr lang="en-US" sz="1800" err="1">
                <a:latin typeface="Courier New"/>
                <a:ea typeface="+mn-lt"/>
                <a:cs typeface="+mn-lt"/>
              </a:rPr>
              <a:t>class_data</a:t>
            </a:r>
            <a:r>
              <a:rPr lang="en-US" sz="1800" dirty="0">
                <a:latin typeface="Courier New"/>
                <a:ea typeface="+mn-lt"/>
                <a:cs typeface="+mn-lt"/>
              </a:rPr>
              <a:t>)</a:t>
            </a:r>
            <a:endParaRPr lang="en-US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par(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mfrow</a:t>
            </a:r>
            <a:r>
              <a:rPr lang="en-US" sz="1800" dirty="0">
                <a:latin typeface="Courier New"/>
                <a:ea typeface="+mn-lt"/>
                <a:cs typeface="+mn-lt"/>
              </a:rPr>
              <a:t>=c(2,2))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plot(model2)</a:t>
            </a:r>
            <a:endParaRPr lang="en-US" sz="1800" b="1" dirty="0">
              <a:latin typeface="Courier New"/>
              <a:ea typeface="+mn-lt"/>
              <a:cs typeface="Courier New"/>
            </a:endParaRPr>
          </a:p>
        </p:txBody>
      </p:sp>
      <p:pic>
        <p:nvPicPr>
          <p:cNvPr id="5" name="Picture 4" descr="A group of graphs showing different values&#10;&#10;Description automatically generated">
            <a:extLst>
              <a:ext uri="{FF2B5EF4-FFF2-40B4-BE49-F238E27FC236}">
                <a16:creationId xmlns:a16="http://schemas.microsoft.com/office/drawing/2014/main" id="{B23AE3BB-389B-1C20-CD4C-F007C186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84" y="1971474"/>
            <a:ext cx="8960734" cy="488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8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0312-6763-B271-CF70-69A2EFFF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Example data set: iris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284E8-58CA-947E-5277-CAE3AE9687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Let's compare </a:t>
            </a:r>
            <a:r>
              <a:rPr lang="en-US" sz="1800" i="1" dirty="0">
                <a:latin typeface="Corbel"/>
                <a:ea typeface="Tahoma"/>
                <a:cs typeface="Arial"/>
              </a:rPr>
              <a:t>Iris virginica </a:t>
            </a:r>
            <a:r>
              <a:rPr lang="en-US" sz="1800" dirty="0">
                <a:latin typeface="Corbel"/>
                <a:ea typeface="Tahoma"/>
                <a:cs typeface="Arial"/>
              </a:rPr>
              <a:t>and </a:t>
            </a:r>
            <a:r>
              <a:rPr lang="en-US" sz="1800" i="1" dirty="0">
                <a:latin typeface="Corbel"/>
                <a:ea typeface="Tahoma"/>
                <a:cs typeface="Arial"/>
              </a:rPr>
              <a:t>Iris versicolor </a:t>
            </a:r>
            <a:r>
              <a:rPr lang="en-US" sz="1800" dirty="0">
                <a:latin typeface="Corbel"/>
                <a:ea typeface="Tahoma"/>
                <a:cs typeface="Arial"/>
              </a:rPr>
              <a:t>petal lengths.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fr-FR" sz="1800" dirty="0">
              <a:latin typeface="Courier New"/>
              <a:ea typeface="+mn-lt"/>
              <a:cs typeface="+mn-lt"/>
            </a:endParaRPr>
          </a:p>
          <a:p>
            <a:r>
              <a:rPr lang="es-ES" sz="1800" dirty="0">
                <a:latin typeface="Courier New"/>
                <a:ea typeface="+mn-lt"/>
                <a:cs typeface="+mn-lt"/>
              </a:rPr>
              <a:t>data(iris)</a:t>
            </a:r>
            <a:endParaRPr lang="en-GB" sz="1800" dirty="0">
              <a:latin typeface="Courier New"/>
              <a:ea typeface="+mn-lt"/>
              <a:cs typeface="+mn-lt"/>
            </a:endParaRPr>
          </a:p>
          <a:p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we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limit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the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data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to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2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species</a:t>
            </a:r>
            <a:endParaRPr lang="en-GB" sz="1800" b="1">
              <a:solidFill>
                <a:schemeClr val="accent4"/>
              </a:solidFill>
              <a:latin typeface="Courier New"/>
              <a:ea typeface="+mn-lt"/>
              <a:cs typeface="+mn-lt"/>
            </a:endParaRPr>
          </a:p>
          <a:p>
            <a:r>
              <a:rPr lang="es-ES" sz="1800" err="1">
                <a:latin typeface="Courier New"/>
                <a:ea typeface="+mn-lt"/>
                <a:cs typeface="+mn-lt"/>
              </a:rPr>
              <a:t>iris_f</a:t>
            </a:r>
            <a:r>
              <a:rPr lang="es-ES" sz="1800" dirty="0">
                <a:latin typeface="Courier New"/>
                <a:ea typeface="+mn-lt"/>
                <a:cs typeface="+mn-lt"/>
              </a:rPr>
              <a:t> = iris[ </a:t>
            </a:r>
            <a:r>
              <a:rPr lang="es-ES" sz="1800" err="1">
                <a:latin typeface="Courier New"/>
                <a:ea typeface="+mn-lt"/>
                <a:cs typeface="+mn-lt"/>
              </a:rPr>
              <a:t>iris$Species</a:t>
            </a:r>
            <a:r>
              <a:rPr lang="es-ES" sz="1800" dirty="0">
                <a:latin typeface="Courier New"/>
                <a:ea typeface="+mn-lt"/>
                <a:cs typeface="+mn-lt"/>
              </a:rPr>
              <a:t> %in% c('</a:t>
            </a:r>
            <a:r>
              <a:rPr lang="es-ES" sz="1800" err="1">
                <a:latin typeface="Courier New"/>
                <a:ea typeface="+mn-lt"/>
                <a:cs typeface="+mn-lt"/>
              </a:rPr>
              <a:t>versicolor</a:t>
            </a:r>
            <a:r>
              <a:rPr lang="es-ES" sz="1800" dirty="0">
                <a:latin typeface="Courier New"/>
                <a:ea typeface="+mn-lt"/>
                <a:cs typeface="+mn-lt"/>
              </a:rPr>
              <a:t>','</a:t>
            </a:r>
            <a:r>
              <a:rPr lang="es-ES" sz="1800" err="1">
                <a:latin typeface="Courier New"/>
                <a:ea typeface="+mn-lt"/>
                <a:cs typeface="+mn-lt"/>
              </a:rPr>
              <a:t>virginica</a:t>
            </a:r>
            <a:r>
              <a:rPr lang="es-ES" sz="1800" dirty="0">
                <a:latin typeface="Courier New"/>
                <a:ea typeface="+mn-lt"/>
                <a:cs typeface="+mn-lt"/>
              </a:rPr>
              <a:t>') , ]</a:t>
            </a:r>
            <a:endParaRPr lang="en-GB" sz="1800">
              <a:latin typeface="Courier New"/>
              <a:ea typeface="+mn-lt"/>
              <a:cs typeface="+mn-lt"/>
            </a:endParaRPr>
          </a:p>
          <a:p>
            <a:r>
              <a:rPr lang="es-ES" sz="1800" err="1">
                <a:latin typeface="Courier New"/>
                <a:ea typeface="+mn-lt"/>
                <a:cs typeface="+mn-lt"/>
              </a:rPr>
              <a:t>iris_f$Species</a:t>
            </a:r>
            <a:r>
              <a:rPr lang="es-ES" sz="1800" dirty="0">
                <a:latin typeface="Courier New"/>
                <a:ea typeface="+mn-lt"/>
                <a:cs typeface="+mn-lt"/>
              </a:rPr>
              <a:t> = factor(</a:t>
            </a:r>
            <a:r>
              <a:rPr lang="es-ES" sz="1800" err="1">
                <a:latin typeface="Courier New"/>
                <a:ea typeface="+mn-lt"/>
                <a:cs typeface="+mn-lt"/>
              </a:rPr>
              <a:t>iris_f$Species</a:t>
            </a:r>
            <a:r>
              <a:rPr lang="es-ES" sz="1800" dirty="0">
                <a:latin typeface="Courier New"/>
                <a:ea typeface="+mn-lt"/>
                <a:cs typeface="+mn-lt"/>
              </a:rPr>
              <a:t>)</a:t>
            </a:r>
            <a:endParaRPr lang="en-GB" sz="1800">
              <a:latin typeface="Courier New"/>
              <a:ea typeface="+mn-lt"/>
              <a:cs typeface="+mn-lt"/>
            </a:endParaRPr>
          </a:p>
          <a:p>
            <a:endParaRPr lang="en-GB" sz="1800" dirty="0">
              <a:latin typeface="Courier New"/>
            </a:endParaRPr>
          </a:p>
          <a:p>
            <a:r>
              <a:rPr lang="es-ES" sz="1800" dirty="0" err="1">
                <a:latin typeface="Courier New"/>
                <a:ea typeface="+mn-lt"/>
                <a:cs typeface="+mn-lt"/>
              </a:rPr>
              <a:t>tapply</a:t>
            </a:r>
            <a:r>
              <a:rPr lang="es-ES" sz="1800" dirty="0">
                <a:latin typeface="Courier New"/>
                <a:ea typeface="+mn-lt"/>
                <a:cs typeface="+mn-lt"/>
              </a:rPr>
              <a:t>( </a:t>
            </a:r>
            <a:r>
              <a:rPr lang="es-ES" sz="1800" dirty="0" err="1">
                <a:latin typeface="Courier New"/>
                <a:ea typeface="+mn-lt"/>
                <a:cs typeface="+mn-lt"/>
              </a:rPr>
              <a:t>iris_f$Petal.Length</a:t>
            </a:r>
            <a:r>
              <a:rPr lang="es-ES" sz="1800" dirty="0">
                <a:latin typeface="Courier New"/>
                <a:ea typeface="+mn-lt"/>
                <a:cs typeface="+mn-lt"/>
              </a:rPr>
              <a:t>, </a:t>
            </a:r>
            <a:r>
              <a:rPr lang="es-ES" sz="1800" dirty="0" err="1">
                <a:latin typeface="Courier New"/>
                <a:ea typeface="+mn-lt"/>
                <a:cs typeface="+mn-lt"/>
              </a:rPr>
              <a:t>iris_f$Species</a:t>
            </a:r>
            <a:r>
              <a:rPr lang="es-ES" sz="1800" dirty="0">
                <a:latin typeface="Courier New"/>
                <a:ea typeface="+mn-lt"/>
                <a:cs typeface="+mn-lt"/>
              </a:rPr>
              <a:t>, mean )</a:t>
            </a:r>
            <a:endParaRPr lang="en-GB" sz="1800" dirty="0">
              <a:latin typeface="Courier New"/>
              <a:ea typeface="+mn-lt"/>
              <a:cs typeface="+mn-lt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versicolor  virginica </a:t>
            </a:r>
            <a:endParaRPr lang="en-GB" sz="1800">
              <a:latin typeface="Courier New"/>
              <a:ea typeface="Tahoma"/>
              <a:cs typeface="Gill Sans Light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 4.260      5.552 </a:t>
            </a:r>
            <a:endParaRPr lang="en-GB" sz="1800"/>
          </a:p>
          <a:p>
            <a:endParaRPr lang="en-GB" sz="1800" dirty="0">
              <a:latin typeface="Courier New"/>
              <a:ea typeface="Tahoma"/>
              <a:cs typeface="Gill Sans Light"/>
            </a:endParaRPr>
          </a:p>
          <a:p>
            <a:r>
              <a:rPr lang="es-ES" sz="1800" err="1">
                <a:latin typeface="Courier New"/>
                <a:ea typeface="+mn-lt"/>
                <a:cs typeface="+mn-lt"/>
              </a:rPr>
              <a:t>plen_versicolor</a:t>
            </a:r>
            <a:r>
              <a:rPr lang="es-ES" sz="1800" dirty="0">
                <a:latin typeface="Courier New"/>
                <a:ea typeface="+mn-lt"/>
                <a:cs typeface="+mn-lt"/>
              </a:rPr>
              <a:t> = </a:t>
            </a:r>
            <a:r>
              <a:rPr lang="es-ES" sz="1800" err="1">
                <a:latin typeface="Courier New"/>
                <a:ea typeface="+mn-lt"/>
                <a:cs typeface="+mn-lt"/>
              </a:rPr>
              <a:t>iris_f$Petal.Length</a:t>
            </a:r>
            <a:r>
              <a:rPr lang="es-ES" sz="1800" dirty="0">
                <a:latin typeface="Courier New"/>
                <a:ea typeface="+mn-lt"/>
                <a:cs typeface="+mn-lt"/>
              </a:rPr>
              <a:t>[</a:t>
            </a:r>
            <a:r>
              <a:rPr lang="es-ES" sz="1800" err="1">
                <a:latin typeface="Courier New"/>
                <a:ea typeface="+mn-lt"/>
                <a:cs typeface="+mn-lt"/>
              </a:rPr>
              <a:t>iris_f$Species</a:t>
            </a:r>
            <a:r>
              <a:rPr lang="es-ES" sz="1800" dirty="0">
                <a:latin typeface="Courier New"/>
                <a:ea typeface="+mn-lt"/>
                <a:cs typeface="+mn-lt"/>
              </a:rPr>
              <a:t>=='</a:t>
            </a:r>
            <a:r>
              <a:rPr lang="es-ES" sz="1800" err="1">
                <a:latin typeface="Courier New"/>
                <a:ea typeface="+mn-lt"/>
                <a:cs typeface="+mn-lt"/>
              </a:rPr>
              <a:t>versicolor</a:t>
            </a:r>
            <a:r>
              <a:rPr lang="es-ES" sz="1800" dirty="0">
                <a:latin typeface="Courier New"/>
                <a:ea typeface="+mn-lt"/>
                <a:cs typeface="+mn-lt"/>
              </a:rPr>
              <a:t>']</a:t>
            </a:r>
            <a:endParaRPr lang="en-GB" sz="1800">
              <a:latin typeface="Courier New"/>
              <a:ea typeface="+mn-lt"/>
              <a:cs typeface="+mn-lt"/>
            </a:endParaRPr>
          </a:p>
          <a:p>
            <a:r>
              <a:rPr lang="es-ES" sz="1800" err="1">
                <a:latin typeface="Courier New"/>
                <a:ea typeface="+mn-lt"/>
                <a:cs typeface="+mn-lt"/>
              </a:rPr>
              <a:t>plen_virginica</a:t>
            </a:r>
            <a:r>
              <a:rPr lang="es-ES" sz="1800" dirty="0">
                <a:latin typeface="Courier New"/>
                <a:ea typeface="+mn-lt"/>
                <a:cs typeface="+mn-lt"/>
              </a:rPr>
              <a:t>  = </a:t>
            </a:r>
            <a:r>
              <a:rPr lang="es-ES" sz="1800" err="1">
                <a:latin typeface="Courier New"/>
                <a:ea typeface="+mn-lt"/>
                <a:cs typeface="+mn-lt"/>
              </a:rPr>
              <a:t>iris_f$Petal.Length</a:t>
            </a:r>
            <a:r>
              <a:rPr lang="es-ES" sz="1800" dirty="0">
                <a:latin typeface="Courier New"/>
                <a:ea typeface="+mn-lt"/>
                <a:cs typeface="+mn-lt"/>
              </a:rPr>
              <a:t>[</a:t>
            </a:r>
            <a:r>
              <a:rPr lang="es-ES" sz="1800" err="1">
                <a:latin typeface="Courier New"/>
                <a:ea typeface="+mn-lt"/>
                <a:cs typeface="+mn-lt"/>
              </a:rPr>
              <a:t>iris_f$Species</a:t>
            </a:r>
            <a:r>
              <a:rPr lang="es-ES" sz="1800" dirty="0">
                <a:latin typeface="Courier New"/>
                <a:ea typeface="+mn-lt"/>
                <a:cs typeface="+mn-lt"/>
              </a:rPr>
              <a:t>=='</a:t>
            </a:r>
            <a:r>
              <a:rPr lang="es-ES" sz="1800" err="1">
                <a:latin typeface="Courier New"/>
                <a:ea typeface="+mn-lt"/>
                <a:cs typeface="+mn-lt"/>
              </a:rPr>
              <a:t>virginica</a:t>
            </a:r>
            <a:r>
              <a:rPr lang="es-ES" sz="1800" dirty="0">
                <a:latin typeface="Courier New"/>
                <a:ea typeface="+mn-lt"/>
                <a:cs typeface="+mn-lt"/>
              </a:rPr>
              <a:t>']</a:t>
            </a:r>
            <a:endParaRPr lang="en-GB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s-ES" sz="1800" b="1" dirty="0">
              <a:solidFill>
                <a:schemeClr val="accent4"/>
              </a:solidFill>
              <a:latin typeface="Courier New"/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991904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C7993-1423-57DC-65DD-083FD4487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526B-ECAD-3FC6-D728-F3E8DB78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Additional content : model with 2 covariables (II)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7E2FB-F68B-DDCB-40CF-21590B15B1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66402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1800">
                <a:latin typeface="Courier New"/>
                <a:ea typeface="+mn-lt"/>
                <a:cs typeface="+mn-lt"/>
              </a:rPr>
              <a:t>summary( model2 )</a:t>
            </a:r>
          </a:p>
          <a:p>
            <a:r>
              <a:rPr lang="en-US" sz="1800">
                <a:latin typeface="Courier New"/>
                <a:ea typeface="+mn-lt"/>
                <a:cs typeface="+mn-lt"/>
              </a:rPr>
              <a:t>Call:</a:t>
            </a:r>
            <a:endParaRPr lang="en-US">
              <a:latin typeface="Courier New"/>
            </a:endParaRPr>
          </a:p>
          <a:p>
            <a:r>
              <a:rPr lang="en-US" sz="1800" err="1">
                <a:latin typeface="Courier New"/>
                <a:ea typeface="+mn-lt"/>
                <a:cs typeface="+mn-lt"/>
              </a:rPr>
              <a:t>lm</a:t>
            </a:r>
            <a:r>
              <a:rPr lang="en-US" sz="1800" dirty="0">
                <a:latin typeface="Courier New"/>
                <a:ea typeface="+mn-lt"/>
                <a:cs typeface="+mn-lt"/>
              </a:rPr>
              <a:t>(formula = Height ~ Age + Gender, data = </a:t>
            </a:r>
            <a:r>
              <a:rPr lang="en-US" sz="1800" err="1">
                <a:latin typeface="Courier New"/>
                <a:ea typeface="+mn-lt"/>
                <a:cs typeface="+mn-lt"/>
              </a:rPr>
              <a:t>class_data</a:t>
            </a:r>
            <a:r>
              <a:rPr lang="en-US" sz="1800" dirty="0">
                <a:latin typeface="Courier New"/>
                <a:ea typeface="+mn-lt"/>
                <a:cs typeface="+mn-lt"/>
              </a:rPr>
              <a:t>)</a:t>
            </a:r>
            <a:endParaRPr lang="en-US" dirty="0">
              <a:latin typeface="Courier New"/>
            </a:endParaRPr>
          </a:p>
          <a:p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Residuals: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   Min      1Q  Median      3Q     Max </a:t>
            </a:r>
            <a:endParaRPr lang="en-US">
              <a:latin typeface="Courier New"/>
              <a:ea typeface="Tahoma"/>
              <a:cs typeface="Gill Sans Light"/>
            </a:endParaRPr>
          </a:p>
          <a:p>
            <a:r>
              <a:rPr lang="en-US" sz="1800">
                <a:latin typeface="Courier New"/>
                <a:ea typeface="+mn-lt"/>
                <a:cs typeface="+mn-lt"/>
              </a:rPr>
              <a:t>-8.8462 -4.8523 -0.8102  3.3677 13.5058 </a:t>
            </a:r>
            <a:endParaRPr lang="en-US">
              <a:latin typeface="Courier New"/>
            </a:endParaRPr>
          </a:p>
          <a:p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Coefficients: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           Estimate Std. Error t value </a:t>
            </a:r>
            <a:r>
              <a:rPr lang="en-US" sz="1800" err="1">
                <a:latin typeface="Courier New"/>
                <a:ea typeface="+mn-lt"/>
                <a:cs typeface="+mn-lt"/>
              </a:rPr>
              <a:t>Pr</a:t>
            </a:r>
            <a:r>
              <a:rPr lang="en-US" sz="1800" dirty="0">
                <a:latin typeface="Courier New"/>
                <a:ea typeface="+mn-lt"/>
                <a:cs typeface="+mn-lt"/>
              </a:rPr>
              <a:t>(&gt;|t|)    </a:t>
            </a:r>
            <a:endParaRPr lang="en-US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(Intercept)   62.291     14.957   4.165 0.000731 ***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Age            6.928      1.117   6.202 1.27e-05 ***</a:t>
            </a:r>
            <a:endParaRPr lang="en-US" dirty="0">
              <a:latin typeface="Courier New"/>
            </a:endParaRPr>
          </a:p>
          <a:p>
            <a:r>
              <a:rPr lang="en-US" sz="1800" err="1">
                <a:latin typeface="Courier New"/>
                <a:ea typeface="+mn-lt"/>
                <a:cs typeface="+mn-lt"/>
              </a:rPr>
              <a:t>GenderM</a:t>
            </a:r>
            <a:r>
              <a:rPr lang="en-US" sz="1800" dirty="0">
                <a:latin typeface="Courier New"/>
                <a:ea typeface="+mn-lt"/>
                <a:cs typeface="+mn-lt"/>
              </a:rPr>
              <a:t>        7.204      3.251   2.216 0.041517 *  </a:t>
            </a:r>
            <a:endParaRPr lang="en-US">
              <a:latin typeface="Courier New"/>
            </a:endParaRPr>
          </a:p>
          <a:p>
            <a:r>
              <a:rPr lang="en-US" sz="1800">
                <a:latin typeface="Courier New"/>
                <a:ea typeface="+mn-lt"/>
                <a:cs typeface="+mn-lt"/>
              </a:rPr>
              <a:t>---</a:t>
            </a:r>
            <a:endParaRPr lang="en-US">
              <a:latin typeface="Courier New"/>
            </a:endParaRPr>
          </a:p>
          <a:p>
            <a:r>
              <a:rPr lang="en-US" sz="1800" err="1">
                <a:latin typeface="Courier New"/>
                <a:ea typeface="+mn-lt"/>
                <a:cs typeface="+mn-lt"/>
              </a:rPr>
              <a:t>Signif</a:t>
            </a:r>
            <a:r>
              <a:rPr lang="en-US" sz="1800" dirty="0">
                <a:latin typeface="Courier New"/>
                <a:ea typeface="+mn-lt"/>
                <a:cs typeface="+mn-lt"/>
              </a:rPr>
              <a:t>. codes:  0 ‘***’ 0.001 ‘**’ 0.01 ‘*’ 0.05 ‘.’ 0.1 ‘ ’ 1</a:t>
            </a:r>
            <a:endParaRPr lang="en-US" dirty="0">
              <a:latin typeface="Courier New"/>
            </a:endParaRPr>
          </a:p>
          <a:p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Residual standard error: 7.061 on 16 degrees of freedom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Multiple R-squared:  0.7387,    Adjusted R-squared:  0.706 </a:t>
            </a:r>
            <a:endParaRPr lang="en-US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F-statistic: 22.61 on 2 and 16 DF,  p-value: 2.176e-05</a:t>
            </a:r>
            <a:endParaRPr lang="en-US" dirty="0"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10168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BC896-2FCF-8F81-D6FE-884AD433A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0402B4-8AD2-BC7C-5A43-677BDB440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605" y="0"/>
            <a:ext cx="528309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5EFA4-F080-9340-D855-323D76C7B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Additional content : model with 2 covariables (III)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DB931-0D08-60FE-2CCB-D7FE6A54F6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6640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Courier New"/>
                <a:ea typeface="+mn-lt"/>
                <a:cs typeface="+mn-lt"/>
              </a:rPr>
              <a:t>plot( </a:t>
            </a:r>
            <a:r>
              <a:rPr lang="en-US" sz="1800" err="1">
                <a:latin typeface="Courier New"/>
                <a:ea typeface="+mn-lt"/>
                <a:cs typeface="+mn-lt"/>
              </a:rPr>
              <a:t>Height~Age</a:t>
            </a:r>
            <a:r>
              <a:rPr lang="en-US" sz="1800" dirty="0">
                <a:latin typeface="Courier New"/>
                <a:ea typeface="+mn-lt"/>
                <a:cs typeface="+mn-lt"/>
              </a:rPr>
              <a:t>, 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     col=c('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turquoise','purple</a:t>
            </a:r>
            <a:r>
              <a:rPr lang="en-US" sz="1800" dirty="0">
                <a:latin typeface="Courier New"/>
                <a:ea typeface="+mn-lt"/>
                <a:cs typeface="+mn-lt"/>
              </a:rPr>
              <a:t>')[Gender],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    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pch</a:t>
            </a:r>
            <a:r>
              <a:rPr lang="en-US" sz="1800" dirty="0">
                <a:latin typeface="Courier New"/>
                <a:ea typeface="+mn-lt"/>
                <a:cs typeface="+mn-lt"/>
              </a:rPr>
              <a:t>=19, data=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class_data</a:t>
            </a:r>
            <a:r>
              <a:rPr lang="en-US" sz="1800" dirty="0">
                <a:latin typeface="Courier New"/>
                <a:ea typeface="+mn-lt"/>
                <a:cs typeface="+mn-lt"/>
              </a:rPr>
              <a:t>  )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C = </a:t>
            </a:r>
            <a:r>
              <a:rPr lang="en-US" sz="1800" err="1">
                <a:latin typeface="Courier New"/>
                <a:ea typeface="+mn-lt"/>
                <a:cs typeface="+mn-lt"/>
              </a:rPr>
              <a:t>coef</a:t>
            </a:r>
            <a:r>
              <a:rPr lang="en-US" sz="1800" dirty="0">
                <a:latin typeface="Courier New"/>
                <a:ea typeface="+mn-lt"/>
                <a:cs typeface="+mn-lt"/>
              </a:rPr>
              <a:t>( model2 )</a:t>
            </a:r>
            <a:endParaRPr lang="en-US" dirty="0">
              <a:latin typeface="Courier New"/>
            </a:endParaRPr>
          </a:p>
          <a:p>
            <a:r>
              <a:rPr lang="en-US" sz="1800" dirty="0" err="1">
                <a:latin typeface="Courier New"/>
                <a:ea typeface="+mn-lt"/>
                <a:cs typeface="+mn-lt"/>
              </a:rPr>
              <a:t>abline</a:t>
            </a:r>
            <a:r>
              <a:rPr lang="en-US" sz="1800" dirty="0">
                <a:latin typeface="Courier New"/>
                <a:ea typeface="+mn-lt"/>
                <a:cs typeface="+mn-lt"/>
              </a:rPr>
              <a:t>(a=C[1],b=C[2] ,</a:t>
            </a:r>
            <a:r>
              <a:rPr lang="en-US" sz="1800" dirty="0" err="1">
                <a:latin typeface="Courier New"/>
                <a:ea typeface="+mn-lt"/>
                <a:cs typeface="Courier New"/>
              </a:rPr>
              <a:t>lwd</a:t>
            </a:r>
            <a:r>
              <a:rPr lang="en-US" sz="1800" dirty="0">
                <a:latin typeface="Courier New"/>
                <a:ea typeface="+mn-lt"/>
                <a:cs typeface="Courier New"/>
              </a:rPr>
              <a:t>=2, </a:t>
            </a:r>
            <a:endParaRPr lang="en-US" sz="180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      col='turquoise')</a:t>
            </a:r>
            <a:endParaRPr lang="en-US" dirty="0">
              <a:latin typeface="Courier New"/>
            </a:endParaRPr>
          </a:p>
          <a:p>
            <a:r>
              <a:rPr lang="en-US" sz="1800" dirty="0" err="1">
                <a:latin typeface="Courier New"/>
                <a:ea typeface="+mn-lt"/>
                <a:cs typeface="+mn-lt"/>
              </a:rPr>
              <a:t>abline</a:t>
            </a:r>
            <a:r>
              <a:rPr lang="en-US" sz="1800" dirty="0">
                <a:latin typeface="Courier New"/>
                <a:ea typeface="+mn-lt"/>
                <a:cs typeface="+mn-lt"/>
              </a:rPr>
              <a:t>(a=C[1]+C[3],b=C[2] </a:t>
            </a:r>
            <a:r>
              <a:rPr lang="en-US" sz="1800" dirty="0" err="1">
                <a:latin typeface="Courier New"/>
                <a:ea typeface="+mn-lt"/>
                <a:cs typeface="Courier New"/>
              </a:rPr>
              <a:t>lwd</a:t>
            </a:r>
            <a:r>
              <a:rPr lang="en-US" sz="1800" dirty="0">
                <a:latin typeface="Courier New"/>
                <a:ea typeface="+mn-lt"/>
                <a:cs typeface="Courier New"/>
              </a:rPr>
              <a:t>=2,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      col='purple')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legend('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bottomright</a:t>
            </a:r>
            <a:r>
              <a:rPr lang="en-US" sz="1800" dirty="0">
                <a:latin typeface="Courier New"/>
                <a:ea typeface="+mn-lt"/>
                <a:cs typeface="+mn-lt"/>
              </a:rPr>
              <a:t>',c('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female','male</a:t>
            </a:r>
            <a:r>
              <a:rPr lang="en-US" sz="1800" dirty="0">
                <a:latin typeface="Courier New"/>
                <a:ea typeface="+mn-lt"/>
                <a:cs typeface="+mn-lt"/>
              </a:rPr>
              <a:t>'),</a:t>
            </a:r>
            <a:endParaRPr lang="en-US" dirty="0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   </a:t>
            </a:r>
            <a:r>
              <a:rPr lang="en-US" sz="1800" err="1">
                <a:latin typeface="Courier New"/>
                <a:ea typeface="+mn-lt"/>
                <a:cs typeface="+mn-lt"/>
              </a:rPr>
              <a:t>pch</a:t>
            </a:r>
            <a:r>
              <a:rPr lang="en-US" sz="1800">
                <a:latin typeface="Courier New"/>
                <a:ea typeface="+mn-lt"/>
                <a:cs typeface="+mn-lt"/>
              </a:rPr>
              <a:t>=19,lwd=2,</a:t>
            </a:r>
            <a:endParaRPr lang="en-US">
              <a:latin typeface="Courier New"/>
            </a:endParaRPr>
          </a:p>
          <a:p>
            <a:r>
              <a:rPr lang="en-US" sz="1800" dirty="0">
                <a:latin typeface="Courier New"/>
                <a:ea typeface="+mn-lt"/>
                <a:cs typeface="+mn-lt"/>
              </a:rPr>
              <a:t>    col=c('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turquoise','purple</a:t>
            </a:r>
            <a:r>
              <a:rPr lang="en-US" sz="1800" dirty="0">
                <a:latin typeface="Courier New"/>
                <a:ea typeface="+mn-lt"/>
                <a:cs typeface="+mn-lt"/>
              </a:rPr>
              <a:t>'))</a:t>
            </a:r>
            <a:endParaRPr lang="en-US" dirty="0">
              <a:latin typeface="Courier New"/>
            </a:endParaRPr>
          </a:p>
          <a:p>
            <a:endParaRPr lang="en-US" sz="1800" dirty="0"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55064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DE9C2-B973-954A-6729-936D7F2E0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60DB-7EC9-8CEF-CAD6-D0FC63A9B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The next steps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A98E8-77E0-084E-5D9F-EF77286379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6640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6700" indent="-264160"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b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R manuals: </a:t>
            </a:r>
            <a:r>
              <a:rPr lang="en-US" dirty="0">
                <a:latin typeface="Corbel"/>
                <a:ea typeface="Tahoma"/>
                <a:cs typeface="Arial"/>
                <a:hlinkClick r:id="rId2"/>
              </a:rPr>
              <a:t>http://cran.r-project.org/manuals.html</a:t>
            </a:r>
            <a:endParaRPr lang="en-US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marL="266700" indent="-264160"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Datacamp</a:t>
            </a:r>
            <a:r>
              <a:rPr lang="en-US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free tutorials: </a:t>
            </a:r>
            <a:r>
              <a:rPr lang="en-US" dirty="0">
                <a:latin typeface="Corbel"/>
                <a:ea typeface="Tahoma"/>
                <a:cs typeface="Arial"/>
                <a:hlinkClick r:id="rId3"/>
              </a:rPr>
              <a:t>https://www.datacamp.com/courses/free-introduction-to-r</a:t>
            </a:r>
            <a:endParaRPr lang="en-US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marL="266700" indent="-264160"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STHDA (Statistical Tools for High Throughput Data Analysis) free tutorials: </a:t>
            </a:r>
            <a:r>
              <a:rPr lang="en-US" dirty="0">
                <a:latin typeface="Corbel"/>
                <a:ea typeface="Tahoma"/>
                <a:cs typeface="Arial"/>
                <a:hlinkClick r:id="rId4"/>
              </a:rPr>
              <a:t>http://www.sthda.com/english/</a:t>
            </a:r>
            <a:endParaRPr lang="en-US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marL="266700" indent="-264160"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Stackoverflow</a:t>
            </a:r>
            <a:r>
              <a:rPr lang="en-US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documentation, resources and user forum: </a:t>
            </a:r>
            <a:r>
              <a:rPr lang="en-US" dirty="0">
                <a:latin typeface="Corbel"/>
                <a:ea typeface="Tahoma"/>
                <a:cs typeface="Arial"/>
                <a:hlinkClick r:id="rId5"/>
              </a:rPr>
              <a:t>http://stackoverflow.com/tags/r/info</a:t>
            </a:r>
            <a:endParaRPr lang="en-US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marL="266700" indent="-264160"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Rseek</a:t>
            </a:r>
            <a:r>
              <a:rPr lang="en-US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-  </a:t>
            </a:r>
            <a:r>
              <a:rPr lang="en-US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search engine on numerous online R resources: </a:t>
            </a:r>
            <a:r>
              <a:rPr lang="en-US" dirty="0">
                <a:latin typeface="Corbel"/>
                <a:ea typeface="Tahoma"/>
                <a:cs typeface="Arial"/>
                <a:hlinkClick r:id="rId6"/>
              </a:rPr>
              <a:t>http://www.rseek.org</a:t>
            </a:r>
            <a:endParaRPr lang="en-US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</a:pPr>
            <a:endParaRPr lang="en-US" dirty="0">
              <a:solidFill>
                <a:srgbClr val="000000"/>
              </a:solidFill>
              <a:latin typeface="Corbel"/>
              <a:cs typeface="Arial"/>
            </a:endParaRPr>
          </a:p>
          <a:p>
            <a:endParaRPr lang="en-US" sz="1800" dirty="0"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31250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B3DD1-C653-8D6F-FCA5-C04BBEECF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3DD9-E6CF-4843-4471-1CA58AF4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Credits and Acknowledgments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9D704-F64F-CFF6-D7F8-DC7B5273F4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66402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</a:pPr>
            <a:endParaRPr lang="en-US" dirty="0">
              <a:solidFill>
                <a:srgbClr val="000000"/>
              </a:solidFill>
              <a:latin typeface="Corbel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400"/>
              </a:spcBef>
            </a:pPr>
            <a:r>
              <a:rPr lang="en-US" sz="2000">
                <a:solidFill>
                  <a:srgbClr val="262626"/>
                </a:solidFill>
                <a:latin typeface="Arial"/>
                <a:cs typeface="Arial"/>
              </a:rPr>
              <a:t>Content and slides developed by: </a:t>
            </a:r>
            <a:br>
              <a:rPr lang="en-US" sz="2000" dirty="0">
                <a:solidFill>
                  <a:srgbClr val="262626"/>
                </a:solidFill>
                <a:latin typeface="Arial"/>
                <a:cs typeface="Arial"/>
              </a:rPr>
            </a:br>
            <a:r>
              <a:rPr lang="en-US" sz="2000">
                <a:solidFill>
                  <a:srgbClr val="262626"/>
                </a:solidFill>
                <a:latin typeface="Arial"/>
                <a:cs typeface="Arial"/>
              </a:rPr>
              <a:t>Diana Marek, Geoffrey Fucile, Alex Smith, Linda Dib, Leonore Wigger, Wandrille </a:t>
            </a:r>
            <a:r>
              <a:rPr lang="en-US" sz="1800">
                <a:solidFill>
                  <a:srgbClr val="262626"/>
                </a:solidFill>
                <a:latin typeface="Arial"/>
                <a:cs typeface="Arial"/>
              </a:rPr>
              <a:t>Duchemin</a:t>
            </a:r>
          </a:p>
          <a:p>
            <a:pPr marL="2540">
              <a:lnSpc>
                <a:spcPct val="100000"/>
              </a:lnSpc>
              <a:spcBef>
                <a:spcPts val="400"/>
              </a:spcBef>
            </a:pPr>
            <a:endParaRPr lang="en-US" sz="2000" dirty="0">
              <a:solidFill>
                <a:srgbClr val="262626"/>
              </a:solidFill>
              <a:latin typeface="Arial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400"/>
              </a:spcBef>
              <a:buFont typeface="Arial,Sans-Serif"/>
            </a:pPr>
            <a:r>
              <a:rPr lang="en-US" sz="2000" dirty="0">
                <a:solidFill>
                  <a:srgbClr val="262626"/>
                </a:solidFill>
                <a:latin typeface="Arial"/>
                <a:ea typeface="Tahoma"/>
                <a:cs typeface="Arial"/>
              </a:rPr>
              <a:t>Content inspired by material from: </a:t>
            </a:r>
          </a:p>
          <a:p>
            <a:pPr marL="448945" lvl="1" indent="-18034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>
                <a:solidFill>
                  <a:srgbClr val="262626"/>
                </a:solidFill>
                <a:latin typeface="Arial"/>
                <a:cs typeface="Arial"/>
              </a:rPr>
              <a:t>Owen L. PETCHEY and “Getting started with R” book </a:t>
            </a:r>
          </a:p>
          <a:p>
            <a:pPr marL="448945" lvl="1" indent="-18034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>
                <a:solidFill>
                  <a:srgbClr val="262626"/>
                </a:solidFill>
                <a:latin typeface="Arial"/>
                <a:cs typeface="Arial"/>
              </a:rPr>
              <a:t>Daniel WEGMANN and Frédéric SCHÜTZ</a:t>
            </a:r>
          </a:p>
          <a:p>
            <a:pPr marL="448945" lvl="1" indent="-18034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>
                <a:solidFill>
                  <a:srgbClr val="262626"/>
                </a:solidFill>
                <a:latin typeface="Arial"/>
                <a:cs typeface="Arial"/>
              </a:rPr>
              <a:t>Robert STOJNIĆ and Ian ROBERTS</a:t>
            </a:r>
          </a:p>
          <a:p>
            <a:pPr marL="448945" lvl="1" indent="-18034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>
                <a:solidFill>
                  <a:srgbClr val="262626"/>
                </a:solidFill>
                <a:latin typeface="Arial"/>
                <a:cs typeface="Arial"/>
              </a:rPr>
              <a:t>Jenny DRNEVICH</a:t>
            </a: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lang="en-US" sz="18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320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lang="en-US" sz="2800" dirty="0">
                <a:ea typeface="+mn-lt"/>
                <a:cs typeface="+mn-lt"/>
                <a:hlinkClick r:id="rId2"/>
              </a:rPr>
              <a:t>http://www.sib.swiss/training</a:t>
            </a:r>
            <a:br>
              <a:rPr lang="en-US" sz="2800" dirty="0">
                <a:ea typeface="+mn-lt"/>
                <a:cs typeface="+mn-lt"/>
              </a:rPr>
            </a:br>
            <a:r>
              <a:rPr lang="en-US" sz="2800" dirty="0">
                <a:ea typeface="+mn-lt"/>
                <a:cs typeface="+mn-lt"/>
              </a:rPr>
              <a:t> Any questions? Contact </a:t>
            </a:r>
            <a:r>
              <a:rPr lang="en-US" sz="2800" dirty="0">
                <a:ea typeface="+mn-lt"/>
                <a:cs typeface="+mn-lt"/>
                <a:hlinkClick r:id="rId3"/>
              </a:rPr>
              <a:t>training@sib.swiss</a:t>
            </a:r>
            <a:endParaRPr lang="en-US" sz="280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1800" dirty="0"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51500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1C03-F154-28F6-60B0-88AA08169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/>
              <a:t>Thank you</a:t>
            </a:r>
            <a:endParaRPr lang="en-CH"/>
          </a:p>
        </p:txBody>
      </p:sp>
      <p:sp>
        <p:nvSpPr>
          <p:cNvPr id="4" name="Espace réservé du texte 6">
            <a:extLst>
              <a:ext uri="{FF2B5EF4-FFF2-40B4-BE49-F238E27FC236}">
                <a16:creationId xmlns:a16="http://schemas.microsoft.com/office/drawing/2014/main" id="{6214F1F6-DACC-2B92-A4DF-8FC9222FFECC}"/>
              </a:ext>
            </a:extLst>
          </p:cNvPr>
          <p:cNvSpPr txBox="1">
            <a:spLocks/>
          </p:cNvSpPr>
          <p:nvPr/>
        </p:nvSpPr>
        <p:spPr>
          <a:xfrm>
            <a:off x="5063924" y="6426200"/>
            <a:ext cx="1860550" cy="2921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2"/>
              </a:buBlip>
              <a:tabLst/>
              <a:defRPr sz="18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Corbel" panose="020B0503020204020204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600"/>
              <a:t>sib.swiss</a:t>
            </a:r>
          </a:p>
        </p:txBody>
      </p:sp>
    </p:spTree>
    <p:extLst>
      <p:ext uri="{BB962C8B-B14F-4D97-AF65-F5344CB8AC3E}">
        <p14:creationId xmlns:p14="http://schemas.microsoft.com/office/powerpoint/2010/main" val="11321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C64E-E348-BEB9-A328-70D9C74F2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8D0-D03D-9DC4-56CB-AE078C54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Check normality of the data with plots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3D3CB-2849-D829-AB7D-9A7067FD31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We use histograms and </a:t>
            </a:r>
            <a:r>
              <a:rPr lang="en-US" sz="1800" dirty="0" err="1">
                <a:latin typeface="Corbel"/>
                <a:ea typeface="Tahoma"/>
                <a:cs typeface="Arial"/>
              </a:rPr>
              <a:t>QQplot</a:t>
            </a:r>
            <a:r>
              <a:rPr lang="en-US" sz="1800" dirty="0">
                <a:latin typeface="Corbel"/>
                <a:ea typeface="Tahoma"/>
                <a:cs typeface="Arial"/>
              </a:rPr>
              <a:t> to visually assess normality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1800" dirty="0">
              <a:latin typeface="Corbel"/>
              <a:ea typeface="Tahoma"/>
              <a:cs typeface="Arial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par(</a:t>
            </a:r>
            <a:r>
              <a:rPr lang="en-GB" sz="1800" err="1">
                <a:latin typeface="Courier New"/>
                <a:ea typeface="+mn-lt"/>
                <a:cs typeface="+mn-lt"/>
              </a:rPr>
              <a:t>mfrow</a:t>
            </a:r>
            <a:r>
              <a:rPr lang="en-GB" sz="1800" dirty="0">
                <a:latin typeface="Courier New"/>
                <a:ea typeface="+mn-lt"/>
                <a:cs typeface="+mn-lt"/>
              </a:rPr>
              <a:t>=c(2,2))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hist(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plen_versicolor</a:t>
            </a:r>
            <a:r>
              <a:rPr lang="en-GB" sz="1800" dirty="0">
                <a:latin typeface="Courier New"/>
                <a:ea typeface="+mn-lt"/>
                <a:cs typeface="+mn-lt"/>
              </a:rPr>
              <a:t>,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 </a:t>
            </a:r>
            <a:r>
              <a:rPr lang="en-GB" sz="1800" err="1">
                <a:latin typeface="Courier New"/>
                <a:ea typeface="+mn-lt"/>
                <a:cs typeface="+mn-lt"/>
              </a:rPr>
              <a:t>xlab</a:t>
            </a:r>
            <a:r>
              <a:rPr lang="en-GB" sz="1800" dirty="0">
                <a:latin typeface="Courier New"/>
                <a:ea typeface="+mn-lt"/>
                <a:cs typeface="+mn-lt"/>
              </a:rPr>
              <a:t>="versicolor",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 main="petal length - versicolor")</a:t>
            </a:r>
            <a:endParaRPr lang="en-GB" dirty="0">
              <a:latin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qqnorm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plen_versicolor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dirty="0">
              <a:latin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qqline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plen_versicolor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dirty="0">
              <a:latin typeface="Courier New"/>
            </a:endParaRPr>
          </a:p>
          <a:p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hist(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plen_virginica</a:t>
            </a:r>
            <a:r>
              <a:rPr lang="en-GB" sz="1800" dirty="0">
                <a:latin typeface="Courier New"/>
                <a:ea typeface="+mn-lt"/>
                <a:cs typeface="+mn-lt"/>
              </a:rPr>
              <a:t>,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 </a:t>
            </a:r>
            <a:r>
              <a:rPr lang="en-GB" sz="1800" err="1">
                <a:latin typeface="Courier New"/>
                <a:ea typeface="+mn-lt"/>
                <a:cs typeface="+mn-lt"/>
              </a:rPr>
              <a:t>xlab</a:t>
            </a:r>
            <a:r>
              <a:rPr lang="en-GB" sz="1800" dirty="0">
                <a:latin typeface="Courier New"/>
                <a:ea typeface="+mn-lt"/>
                <a:cs typeface="+mn-lt"/>
              </a:rPr>
              <a:t>="virginica",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 main="petal length - virginica")</a:t>
            </a:r>
            <a:endParaRPr lang="en-GB" dirty="0">
              <a:latin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qqnorm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plen_virginica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dirty="0">
              <a:latin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qqline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plen_virginica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dirty="0">
              <a:latin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dev.off</a:t>
            </a:r>
            <a:r>
              <a:rPr lang="en-GB" sz="1800" dirty="0">
                <a:latin typeface="Courier New"/>
                <a:ea typeface="+mn-lt"/>
                <a:cs typeface="+mn-lt"/>
              </a:rPr>
              <a:t>()</a:t>
            </a:r>
            <a:endParaRPr lang="en-GB" dirty="0">
              <a:latin typeface="Courier New"/>
            </a:endParaRPr>
          </a:p>
        </p:txBody>
      </p:sp>
      <p:pic>
        <p:nvPicPr>
          <p:cNvPr id="4" name="Picture 3" descr="A collage of graphs&#10;&#10;Description automatically generated">
            <a:extLst>
              <a:ext uri="{FF2B5EF4-FFF2-40B4-BE49-F238E27FC236}">
                <a16:creationId xmlns:a16="http://schemas.microsoft.com/office/drawing/2014/main" id="{9FBA4945-52DF-3CCC-F19D-06EF63FB7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30" t="584" r="2107" b="-584"/>
          <a:stretch/>
        </p:blipFill>
        <p:spPr>
          <a:xfrm>
            <a:off x="5054000" y="1261241"/>
            <a:ext cx="7085187" cy="45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7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2606B-BA94-841F-93EC-24BC1E3AE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4E9F-A9E2-4DF0-1131-C129E7FE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Check normality of the data with 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AE93D-95CA-0F01-E543-C3B5C16BEA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We use the Shapiro-Wilks test, it is not ideal as the null hypothesis is normality (what we would like).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So, accepting normality has no type II error 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control...</a:t>
            </a:r>
            <a:endParaRPr lang="en-US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1800" dirty="0">
              <a:latin typeface="Corbel"/>
              <a:ea typeface="Tahoma"/>
              <a:cs typeface="Arial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shapiro.test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plen_versicolor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 Shapiro-Wilk normality test</a:t>
            </a:r>
            <a:endParaRPr lang="en-GB" sz="1800" dirty="0">
              <a:latin typeface="Courier New"/>
            </a:endParaRPr>
          </a:p>
          <a:p>
            <a:endParaRPr lang="en-GB" sz="1800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data:  </a:t>
            </a:r>
            <a:r>
              <a:rPr lang="en-GB" sz="1800" err="1">
                <a:latin typeface="Courier New"/>
                <a:ea typeface="+mn-lt"/>
                <a:cs typeface="+mn-lt"/>
              </a:rPr>
              <a:t>plen_versicolor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W = 0.966, p-value = 0.1585</a:t>
            </a:r>
            <a:endParaRPr lang="en-GB" sz="1800" dirty="0">
              <a:latin typeface="Courier New"/>
            </a:endParaRPr>
          </a:p>
          <a:p>
            <a:endParaRPr lang="en-GB" sz="1800" dirty="0">
              <a:latin typeface="Courier New"/>
              <a:ea typeface="+mn-lt"/>
              <a:cs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Courier New"/>
              </a:rPr>
              <a:t>shapiro.test</a:t>
            </a:r>
            <a:r>
              <a:rPr lang="en-GB" sz="1800" dirty="0">
                <a:latin typeface="Courier New"/>
                <a:ea typeface="+mn-lt"/>
                <a:cs typeface="Courier New"/>
              </a:rPr>
              <a:t>(</a:t>
            </a:r>
            <a:r>
              <a:rPr lang="en-GB" sz="1800" err="1">
                <a:latin typeface="Courier New"/>
                <a:ea typeface="+mn-lt"/>
                <a:cs typeface="Courier New"/>
              </a:rPr>
              <a:t>plen_virginica</a:t>
            </a:r>
            <a:r>
              <a:rPr lang="en-GB" sz="1800" dirty="0">
                <a:latin typeface="Courier New"/>
                <a:ea typeface="+mn-lt"/>
                <a:cs typeface="Courier New"/>
              </a:rPr>
              <a:t>)</a:t>
            </a:r>
            <a:endParaRPr lang="en-GB" sz="1800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 Shapiro-Wilk normality test</a:t>
            </a:r>
            <a:endParaRPr lang="en-GB" sz="1800" dirty="0">
              <a:latin typeface="Courier New"/>
            </a:endParaRPr>
          </a:p>
          <a:p>
            <a:endParaRPr lang="en-GB" sz="1800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data:  </a:t>
            </a:r>
            <a:r>
              <a:rPr lang="en-GB" sz="1800" err="1">
                <a:latin typeface="Courier New"/>
                <a:ea typeface="+mn-lt"/>
                <a:cs typeface="+mn-lt"/>
              </a:rPr>
              <a:t>plen_virginica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W = 0.96219, p-value = 0.1098</a:t>
            </a:r>
            <a:endParaRPr lang="en-GB" sz="1800" dirty="0">
              <a:latin typeface="Courier New"/>
            </a:endParaRPr>
          </a:p>
        </p:txBody>
      </p:sp>
      <p:pic>
        <p:nvPicPr>
          <p:cNvPr id="4" name="Picture 3" descr="A collage of graphs&#10;&#10;Description automatically generated">
            <a:extLst>
              <a:ext uri="{FF2B5EF4-FFF2-40B4-BE49-F238E27FC236}">
                <a16:creationId xmlns:a16="http://schemas.microsoft.com/office/drawing/2014/main" id="{F354D6CE-041D-C279-29C3-509EE0C49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30" t="584" r="2107" b="-584"/>
          <a:stretch/>
        </p:blipFill>
        <p:spPr>
          <a:xfrm>
            <a:off x="5054000" y="1278758"/>
            <a:ext cx="7085187" cy="45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01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CEF98-A6DC-39E1-7EE9-76E1B4C45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19F5-512C-71D5-0860-B0BC0168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Check normality of the data with 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E7ED5-FC32-EF3A-64DC-0A194B792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We use the Shapiro-Wilks test, it is not ideal as the null hypothesis is normality (what we would like).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So, accepting normality has no type II error 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rbel"/>
                <a:ea typeface="Tahoma"/>
                <a:cs typeface="Arial"/>
              </a:rPr>
              <a:t>control...</a:t>
            </a:r>
            <a:endParaRPr lang="en-US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1800" dirty="0">
              <a:latin typeface="Corbel"/>
              <a:ea typeface="Tahoma"/>
              <a:cs typeface="Arial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shapiro.test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plen_versicolor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 Shapiro-Wilk normality test</a:t>
            </a:r>
            <a:endParaRPr lang="en-GB" sz="1800" dirty="0">
              <a:latin typeface="Courier New"/>
            </a:endParaRPr>
          </a:p>
          <a:p>
            <a:endParaRPr lang="en-GB" sz="1800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data:  </a:t>
            </a:r>
            <a:r>
              <a:rPr lang="en-GB" sz="1800" err="1">
                <a:latin typeface="Courier New"/>
                <a:ea typeface="+mn-lt"/>
                <a:cs typeface="+mn-lt"/>
              </a:rPr>
              <a:t>plen_versicolor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W = 0.966, p-value = 0.1585</a:t>
            </a:r>
            <a:endParaRPr lang="en-GB" sz="1800" dirty="0">
              <a:latin typeface="Courier New"/>
            </a:endParaRPr>
          </a:p>
          <a:p>
            <a:endParaRPr lang="en-GB" sz="1800" dirty="0">
              <a:latin typeface="Courier New"/>
              <a:ea typeface="+mn-lt"/>
              <a:cs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Courier New"/>
              </a:rPr>
              <a:t>shapiro.test</a:t>
            </a:r>
            <a:r>
              <a:rPr lang="en-GB" sz="1800" dirty="0">
                <a:latin typeface="Courier New"/>
                <a:ea typeface="+mn-lt"/>
                <a:cs typeface="Courier New"/>
              </a:rPr>
              <a:t>(</a:t>
            </a:r>
            <a:r>
              <a:rPr lang="en-GB" sz="1800" err="1">
                <a:latin typeface="Courier New"/>
                <a:ea typeface="+mn-lt"/>
                <a:cs typeface="Courier New"/>
              </a:rPr>
              <a:t>plen_virginica</a:t>
            </a:r>
            <a:r>
              <a:rPr lang="en-GB" sz="1800" dirty="0">
                <a:latin typeface="Courier New"/>
                <a:ea typeface="+mn-lt"/>
                <a:cs typeface="Courier New"/>
              </a:rPr>
              <a:t>)</a:t>
            </a:r>
            <a:endParaRPr lang="en-GB" sz="1800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 Shapiro-Wilk normality test</a:t>
            </a:r>
            <a:endParaRPr lang="en-GB" sz="1800" dirty="0">
              <a:latin typeface="Courier New"/>
            </a:endParaRPr>
          </a:p>
          <a:p>
            <a:endParaRPr lang="en-GB" sz="1800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data:  </a:t>
            </a:r>
            <a:r>
              <a:rPr lang="en-GB" sz="1800" err="1">
                <a:latin typeface="Courier New"/>
                <a:ea typeface="+mn-lt"/>
                <a:cs typeface="+mn-lt"/>
              </a:rPr>
              <a:t>plen_virginica</a:t>
            </a:r>
            <a:endParaRPr lang="en-GB" sz="180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W = 0.96219, p-value = 0.1098</a:t>
            </a:r>
            <a:endParaRPr lang="en-GB" sz="1800" dirty="0">
              <a:latin typeface="Courier New"/>
            </a:endParaRPr>
          </a:p>
        </p:txBody>
      </p:sp>
      <p:pic>
        <p:nvPicPr>
          <p:cNvPr id="4" name="Picture 3" descr="A collage of graphs&#10;&#10;Description automatically generated">
            <a:extLst>
              <a:ext uri="{FF2B5EF4-FFF2-40B4-BE49-F238E27FC236}">
                <a16:creationId xmlns:a16="http://schemas.microsoft.com/office/drawing/2014/main" id="{DA1D72B6-8836-4DF6-D3F4-F45FEF327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30" t="584" r="2107" b="-584"/>
          <a:stretch/>
        </p:blipFill>
        <p:spPr>
          <a:xfrm>
            <a:off x="5054000" y="1278758"/>
            <a:ext cx="7085187" cy="4501936"/>
          </a:xfrm>
          <a:prstGeom prst="rect">
            <a:avLst/>
          </a:prstGeom>
        </p:spPr>
      </p:pic>
      <p:pic>
        <p:nvPicPr>
          <p:cNvPr id="5" name="Image 20" descr="A red and black logo&#10;&#10;Description automatically generated">
            <a:extLst>
              <a:ext uri="{FF2B5EF4-FFF2-40B4-BE49-F238E27FC236}">
                <a16:creationId xmlns:a16="http://schemas.microsoft.com/office/drawing/2014/main" id="{EDEB9949-CC74-1468-6097-1A206B69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03" y="5660603"/>
            <a:ext cx="1067033" cy="823140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442EA145-C75A-1C57-E90B-960687C3B04C}"/>
              </a:ext>
            </a:extLst>
          </p:cNvPr>
          <p:cNvSpPr txBox="1"/>
          <p:nvPr/>
        </p:nvSpPr>
        <p:spPr>
          <a:xfrm>
            <a:off x="1704975" y="5848350"/>
            <a:ext cx="876300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t-test is somewhat robust to non-normal data. No need to be too strict about normality requirement.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47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03FB9-B598-18B5-CC33-7E03DAF78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AF1148-3DFD-905C-6E05-D8B6813C8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337" y="0"/>
            <a:ext cx="535008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EC3BBB-4968-13F2-F202-F7CD9260C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Visualize group differences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51A7B-46F9-8E4D-4417-CB5AED4233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 dirty="0">
                <a:latin typeface="Courier New"/>
                <a:ea typeface="+mn-lt"/>
                <a:cs typeface="+mn-lt"/>
              </a:rPr>
              <a:t>boxplot(</a:t>
            </a:r>
            <a:r>
              <a:rPr lang="en-GB" sz="1800" err="1">
                <a:latin typeface="Courier New"/>
                <a:ea typeface="+mn-lt"/>
                <a:cs typeface="+mn-lt"/>
              </a:rPr>
              <a:t>Petal.Length</a:t>
            </a:r>
            <a:r>
              <a:rPr lang="en-GB" sz="1800" dirty="0">
                <a:latin typeface="Courier New"/>
                <a:ea typeface="+mn-lt"/>
                <a:cs typeface="+mn-lt"/>
              </a:rPr>
              <a:t> ~ Species, </a:t>
            </a:r>
            <a:endParaRPr lang="en-US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    data=</a:t>
            </a:r>
            <a:r>
              <a:rPr lang="en-GB" sz="1800" dirty="0" err="1">
                <a:latin typeface="Courier New"/>
                <a:ea typeface="+mn-lt"/>
                <a:cs typeface="+mn-lt"/>
              </a:rPr>
              <a:t>iris_f</a:t>
            </a:r>
            <a:r>
              <a:rPr lang="en-GB" sz="1800" dirty="0">
                <a:latin typeface="Courier New"/>
                <a:ea typeface="+mn-lt"/>
                <a:cs typeface="+mn-lt"/>
              </a:rPr>
              <a:t>, </a:t>
            </a:r>
            <a:endParaRPr lang="en-US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    col=c("</a:t>
            </a:r>
            <a:r>
              <a:rPr lang="en-GB" sz="1800" dirty="0" err="1">
                <a:latin typeface="Courier New"/>
                <a:ea typeface="+mn-lt"/>
                <a:cs typeface="+mn-lt"/>
              </a:rPr>
              <a:t>cornflowerblue</a:t>
            </a:r>
            <a:r>
              <a:rPr lang="en-GB" sz="1800" dirty="0">
                <a:latin typeface="Courier New"/>
                <a:ea typeface="+mn-lt"/>
                <a:cs typeface="+mn-lt"/>
              </a:rPr>
              <a:t>", "pink"), </a:t>
            </a:r>
            <a:endParaRPr lang="en-US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    </a:t>
            </a:r>
            <a:r>
              <a:rPr lang="en-GB" sz="1800" err="1">
                <a:latin typeface="Courier New"/>
                <a:ea typeface="+mn-lt"/>
                <a:cs typeface="+mn-lt"/>
              </a:rPr>
              <a:t>ylab</a:t>
            </a:r>
            <a:r>
              <a:rPr lang="en-GB" sz="1800" dirty="0">
                <a:latin typeface="Courier New"/>
                <a:ea typeface="+mn-lt"/>
                <a:cs typeface="+mn-lt"/>
              </a:rPr>
              <a:t>="petal length", </a:t>
            </a:r>
            <a:endParaRPr lang="en-GB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    </a:t>
            </a:r>
            <a:r>
              <a:rPr lang="en-GB" sz="1800" dirty="0" err="1">
                <a:latin typeface="Courier New"/>
                <a:ea typeface="+mn-lt"/>
                <a:cs typeface="+mn-lt"/>
              </a:rPr>
              <a:t>xlab</a:t>
            </a:r>
            <a:r>
              <a:rPr lang="en-GB" sz="1800" dirty="0">
                <a:latin typeface="Courier New"/>
                <a:ea typeface="+mn-lt"/>
                <a:cs typeface="+mn-lt"/>
              </a:rPr>
              <a:t>="species") 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points( </a:t>
            </a:r>
            <a:r>
              <a:rPr lang="en-GB" sz="1800" err="1">
                <a:latin typeface="Courier New"/>
                <a:ea typeface="+mn-lt"/>
                <a:cs typeface="+mn-lt"/>
              </a:rPr>
              <a:t>Petal.Length</a:t>
            </a:r>
            <a:r>
              <a:rPr lang="en-GB" sz="1800" dirty="0">
                <a:latin typeface="Courier New"/>
                <a:ea typeface="+mn-lt"/>
                <a:cs typeface="+mn-lt"/>
              </a:rPr>
              <a:t> ~ Species, </a:t>
            </a:r>
            <a:endParaRPr lang="en-GB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    data=</a:t>
            </a:r>
            <a:r>
              <a:rPr lang="en-GB" sz="1800" dirty="0" err="1">
                <a:latin typeface="Courier New"/>
                <a:ea typeface="+mn-lt"/>
                <a:cs typeface="+mn-lt"/>
              </a:rPr>
              <a:t>iris_f</a:t>
            </a:r>
            <a:r>
              <a:rPr lang="en-GB" sz="1800" dirty="0">
                <a:latin typeface="Courier New"/>
                <a:ea typeface="+mn-lt"/>
                <a:cs typeface="+mn-lt"/>
              </a:rPr>
              <a:t>, </a:t>
            </a:r>
            <a:endParaRPr lang="en-GB">
              <a:latin typeface="Courier New"/>
            </a:endParaRPr>
          </a:p>
          <a:p>
            <a:r>
              <a:rPr lang="en-GB" sz="1800">
                <a:latin typeface="Courier New"/>
                <a:ea typeface="+mn-lt"/>
                <a:cs typeface="+mn-lt"/>
              </a:rPr>
              <a:t>        col="black",</a:t>
            </a:r>
            <a:endParaRPr lang="en-GB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        </a:t>
            </a:r>
            <a:r>
              <a:rPr lang="en-GB" sz="1800" dirty="0" err="1">
                <a:latin typeface="Courier New"/>
                <a:ea typeface="+mn-lt"/>
                <a:cs typeface="+mn-lt"/>
              </a:rPr>
              <a:t>pch</a:t>
            </a:r>
            <a:r>
              <a:rPr lang="en-GB" sz="1800" dirty="0">
                <a:latin typeface="Courier New"/>
                <a:ea typeface="+mn-lt"/>
                <a:cs typeface="+mn-lt"/>
              </a:rPr>
              <a:t> = 19)</a:t>
            </a:r>
            <a:endParaRPr lang="en-GB">
              <a:latin typeface="Courier New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GB" sz="1800" dirty="0"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3311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CB317-FC8A-685A-351D-8A4F74942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D31D-91C8-547A-94EC-ED0E80E7F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Function </a:t>
            </a:r>
            <a:r>
              <a:rPr lang="en-GB" dirty="0" err="1">
                <a:ea typeface="Verdana"/>
                <a:cs typeface="Gill Sans"/>
              </a:rPr>
              <a:t>t.test</a:t>
            </a:r>
            <a:r>
              <a:rPr lang="en-GB" dirty="0">
                <a:ea typeface="Verdana"/>
                <a:cs typeface="Gill Sans"/>
              </a:rPr>
              <a:t>()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E43C3-9E7B-5D97-740F-4C651A1E4C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GB" sz="1800" dirty="0" err="1">
                <a:latin typeface="Courier New"/>
                <a:ea typeface="+mn-lt"/>
                <a:cs typeface="+mn-lt"/>
              </a:rPr>
              <a:t>t.test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dirty="0" err="1">
                <a:latin typeface="Courier New"/>
                <a:ea typeface="+mn-lt"/>
                <a:cs typeface="+mn-lt"/>
              </a:rPr>
              <a:t>plen_versicolor</a:t>
            </a:r>
            <a:r>
              <a:rPr lang="en-GB" sz="1800" dirty="0">
                <a:latin typeface="Courier New"/>
                <a:ea typeface="+mn-lt"/>
                <a:cs typeface="+mn-lt"/>
              </a:rPr>
              <a:t>, </a:t>
            </a:r>
            <a:r>
              <a:rPr lang="en-GB" sz="1800" dirty="0" err="1">
                <a:latin typeface="Courier New"/>
                <a:ea typeface="+mn-lt"/>
                <a:cs typeface="+mn-lt"/>
              </a:rPr>
              <a:t>plen_virginica</a:t>
            </a:r>
            <a:r>
              <a:rPr lang="en-GB" sz="1800" dirty="0">
                <a:latin typeface="Courier New"/>
                <a:ea typeface="+mn-lt"/>
                <a:cs typeface="+mn-lt"/>
              </a:rPr>
              <a:t>)</a:t>
            </a:r>
            <a:endParaRPr lang="en-GB" dirty="0">
              <a:latin typeface="Courier New"/>
            </a:endParaRPr>
          </a:p>
          <a:p>
            <a:endParaRPr lang="en-GB" dirty="0">
              <a:latin typeface="Courier New"/>
            </a:endParaRPr>
          </a:p>
          <a:p>
            <a:r>
              <a:rPr lang="en-GB" sz="1800" err="1">
                <a:latin typeface="Courier New"/>
                <a:ea typeface="+mn-lt"/>
                <a:cs typeface="+mn-lt"/>
              </a:rPr>
              <a:t>t.test</a:t>
            </a:r>
            <a:r>
              <a:rPr lang="en-GB" sz="1800" dirty="0">
                <a:latin typeface="Courier New"/>
                <a:ea typeface="+mn-lt"/>
                <a:cs typeface="+mn-lt"/>
              </a:rPr>
              <a:t>(</a:t>
            </a:r>
            <a:r>
              <a:rPr lang="en-GB" sz="1800" err="1">
                <a:latin typeface="Courier New"/>
                <a:ea typeface="+mn-lt"/>
                <a:cs typeface="+mn-lt"/>
              </a:rPr>
              <a:t>Petal.Length</a:t>
            </a:r>
            <a:r>
              <a:rPr lang="en-GB" sz="1800" dirty="0">
                <a:latin typeface="Courier New"/>
                <a:ea typeface="+mn-lt"/>
                <a:cs typeface="+mn-lt"/>
              </a:rPr>
              <a:t> ~ Species, data=</a:t>
            </a:r>
            <a:r>
              <a:rPr lang="en-GB" sz="1800" err="1">
                <a:latin typeface="Courier New"/>
                <a:ea typeface="+mn-lt"/>
                <a:cs typeface="+mn-lt"/>
              </a:rPr>
              <a:t>iris_f</a:t>
            </a:r>
            <a:r>
              <a:rPr lang="en-GB" sz="1800" dirty="0">
                <a:latin typeface="Courier New"/>
                <a:ea typeface="+mn-lt"/>
                <a:cs typeface="+mn-lt"/>
              </a:rPr>
              <a:t>) </a:t>
            </a:r>
            <a:r>
              <a:rPr lang="en-GB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#equivalent to the above </a:t>
            </a:r>
            <a:endParaRPr lang="en-GB" b="1">
              <a:solidFill>
                <a:schemeClr val="accent4"/>
              </a:solidFill>
              <a:latin typeface="Courier New"/>
              <a:ea typeface="Tahoma"/>
              <a:cs typeface="Gill Sans Light"/>
            </a:endParaRPr>
          </a:p>
          <a:p>
            <a:endParaRPr lang="en-GB" sz="1800" b="1" dirty="0">
              <a:solidFill>
                <a:schemeClr val="accent4"/>
              </a:solidFill>
              <a:latin typeface="Courier New"/>
              <a:ea typeface="+mn-lt"/>
              <a:cs typeface="+mn-lt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Welch Two Sample t-test</a:t>
            </a:r>
            <a:endParaRPr lang="en-GB" dirty="0">
              <a:latin typeface="Courier New"/>
            </a:endParaRPr>
          </a:p>
          <a:p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data:  </a:t>
            </a:r>
            <a:r>
              <a:rPr lang="en-GB" sz="1800" err="1">
                <a:latin typeface="Courier New"/>
                <a:ea typeface="+mn-lt"/>
                <a:cs typeface="+mn-lt"/>
              </a:rPr>
              <a:t>Petal.Length</a:t>
            </a:r>
            <a:r>
              <a:rPr lang="en-GB" sz="1800" dirty="0">
                <a:latin typeface="Courier New"/>
                <a:ea typeface="+mn-lt"/>
                <a:cs typeface="+mn-lt"/>
              </a:rPr>
              <a:t> by Species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t = -12.604, </a:t>
            </a:r>
            <a:r>
              <a:rPr lang="en-GB" sz="1800" err="1">
                <a:latin typeface="Courier New"/>
                <a:ea typeface="+mn-lt"/>
                <a:cs typeface="+mn-lt"/>
              </a:rPr>
              <a:t>df</a:t>
            </a:r>
            <a:r>
              <a:rPr lang="en-GB" sz="1800" dirty="0">
                <a:latin typeface="Courier New"/>
                <a:ea typeface="+mn-lt"/>
                <a:cs typeface="+mn-lt"/>
              </a:rPr>
              <a:t> = 95.57, p-value &lt; 2.2e-16</a:t>
            </a:r>
            <a:endParaRPr lang="en-GB" dirty="0">
              <a:latin typeface="Courier New"/>
            </a:endParaRPr>
          </a:p>
          <a:p>
            <a:r>
              <a:rPr lang="en-GB" sz="1800">
                <a:latin typeface="Courier New"/>
                <a:ea typeface="+mn-lt"/>
                <a:cs typeface="+mn-lt"/>
              </a:rPr>
              <a:t>alternative hypothesis: true difference in means between group versicolor and group virginica is not equal to 0</a:t>
            </a:r>
            <a:endParaRPr lang="en-GB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95 percent confidence interval: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-1.49549 -1.08851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sample estimates:</a:t>
            </a:r>
            <a:endParaRPr lang="en-GB" dirty="0">
              <a:latin typeface="Courier New"/>
            </a:endParaRPr>
          </a:p>
          <a:p>
            <a:r>
              <a:rPr lang="en-GB" sz="1800" dirty="0">
                <a:latin typeface="Courier New"/>
                <a:ea typeface="+mn-lt"/>
                <a:cs typeface="+mn-lt"/>
              </a:rPr>
              <a:t>mean in group versicolor  mean in group virginica </a:t>
            </a:r>
            <a:endParaRPr lang="en-GB">
              <a:latin typeface="Courier New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GB" sz="1800" dirty="0">
                <a:latin typeface="Courier New"/>
                <a:ea typeface="+mn-lt"/>
                <a:cs typeface="+mn-lt"/>
              </a:rPr>
              <a:t>                   4.260                    5.552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80402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 theme">
  <a:themeElements>
    <a:clrScheme name="SIB">
      <a:dk1>
        <a:srgbClr val="1E2232"/>
      </a:dk1>
      <a:lt1>
        <a:srgbClr val="FFFFFF"/>
      </a:lt1>
      <a:dk2>
        <a:srgbClr val="E20613"/>
      </a:dk2>
      <a:lt2>
        <a:srgbClr val="E7E6E6"/>
      </a:lt2>
      <a:accent1>
        <a:srgbClr val="77E0C1"/>
      </a:accent1>
      <a:accent2>
        <a:srgbClr val="3368ED"/>
      </a:accent2>
      <a:accent3>
        <a:srgbClr val="F6D0D0"/>
      </a:accent3>
      <a:accent4>
        <a:srgbClr val="50B798"/>
      </a:accent4>
      <a:accent5>
        <a:srgbClr val="F6F6F6"/>
      </a:accent5>
      <a:accent6>
        <a:srgbClr val="000000"/>
      </a:accent6>
      <a:hlink>
        <a:srgbClr val="3267ED"/>
      </a:hlink>
      <a:folHlink>
        <a:srgbClr val="1E213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84769A1460844A8276E9E33D9EC1F" ma:contentTypeVersion="17" ma:contentTypeDescription="Create a new document." ma:contentTypeScope="" ma:versionID="1e661dde982bb637ab265ef9bdeebac4">
  <xsd:schema xmlns:xsd="http://www.w3.org/2001/XMLSchema" xmlns:xs="http://www.w3.org/2001/XMLSchema" xmlns:p="http://schemas.microsoft.com/office/2006/metadata/properties" xmlns:ns2="51cd6d5f-6ae9-4e54-9898-8992a7ff3036" xmlns:ns3="1136f6dd-7c48-4f33-aa6a-8b8e7584cecf" targetNamespace="http://schemas.microsoft.com/office/2006/metadata/properties" ma:root="true" ma:fieldsID="268353165dcdbb2dfcde019cd206b759" ns2:_="" ns3:_="">
    <xsd:import namespace="51cd6d5f-6ae9-4e54-9898-8992a7ff3036"/>
    <xsd:import namespace="1136f6dd-7c48-4f33-aa6a-8b8e7584ce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d6d5f-6ae9-4e54-9898-8992a7ff3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af233ad-a872-49f3-8d8c-f1cf611cbd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36f6dd-7c48-4f33-aa6a-8b8e7584cec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d6480a6-8657-40ee-b73b-62f5e6461347}" ma:internalName="TaxCatchAll" ma:showField="CatchAllData" ma:web="1136f6dd-7c48-4f33-aa6a-8b8e7584ce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cd6d5f-6ae9-4e54-9898-8992a7ff3036">
      <Terms xmlns="http://schemas.microsoft.com/office/infopath/2007/PartnerControls"/>
    </lcf76f155ced4ddcb4097134ff3c332f>
    <TaxCatchAll xmlns="1136f6dd-7c48-4f33-aa6a-8b8e7584cec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CC3BE7-1E24-4E91-A36E-E39FC0373FB8}">
  <ds:schemaRefs>
    <ds:schemaRef ds:uri="1136f6dd-7c48-4f33-aa6a-8b8e7584cecf"/>
    <ds:schemaRef ds:uri="51cd6d5f-6ae9-4e54-9898-8992a7ff30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B38228-41B2-4CC0-85B6-8CB372D27A8C}">
  <ds:schemaRefs>
    <ds:schemaRef ds:uri="51cd6d5f-6ae9-4e54-9898-8992a7ff3036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1136f6dd-7c48-4f33-aa6a-8b8e7584cecf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C234DFD-9E98-47EE-A822-37224EBFD7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1472</Words>
  <Application>Microsoft Office PowerPoint</Application>
  <PresentationFormat>Widescreen</PresentationFormat>
  <Paragraphs>225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Global theme</vt:lpstr>
      <vt:lpstr>First Steps with R in Life Sciences: Statistics</vt:lpstr>
      <vt:lpstr>Statistical hypothesis testing</vt:lpstr>
      <vt:lpstr>t-test</vt:lpstr>
      <vt:lpstr>Example data set: iris </vt:lpstr>
      <vt:lpstr>Check normality of the data with plots</vt:lpstr>
      <vt:lpstr>Check normality of the data with tests</vt:lpstr>
      <vt:lpstr>Check normality of the data with tests</vt:lpstr>
      <vt:lpstr>Visualize group differences</vt:lpstr>
      <vt:lpstr>Function t.test()</vt:lpstr>
      <vt:lpstr>t.test object</vt:lpstr>
      <vt:lpstr>Paired data</vt:lpstr>
      <vt:lpstr>Paired data representation</vt:lpstr>
      <vt:lpstr>Check normality of the differences between pairs</vt:lpstr>
      <vt:lpstr>Paired t-test</vt:lpstr>
      <vt:lpstr>Non-parametric alternatives to the t-test</vt:lpstr>
      <vt:lpstr>wilcox.test()</vt:lpstr>
      <vt:lpstr>wilcox.test() - warning messages</vt:lpstr>
      <vt:lpstr>Let's practice - 10</vt:lpstr>
      <vt:lpstr>Bivariate linear correlation</vt:lpstr>
      <vt:lpstr>Visualization of linear correlation</vt:lpstr>
      <vt:lpstr>More vosialization of linear correlation</vt:lpstr>
      <vt:lpstr>Scatter plot</vt:lpstr>
      <vt:lpstr>Scatter plot</vt:lpstr>
      <vt:lpstr>Linear correlation</vt:lpstr>
      <vt:lpstr>Linear regression</vt:lpstr>
      <vt:lpstr>Simple linear regression</vt:lpstr>
      <vt:lpstr>Summary of the data</vt:lpstr>
      <vt:lpstr>Visual summary of the data</vt:lpstr>
      <vt:lpstr>The  lm() function</vt:lpstr>
      <vt:lpstr>Simple linear regression code</vt:lpstr>
      <vt:lpstr>Representation of the fit (I)</vt:lpstr>
      <vt:lpstr>Representation of the fit (II)</vt:lpstr>
      <vt:lpstr>Representation of the fit (III)</vt:lpstr>
      <vt:lpstr>Check model assumptions</vt:lpstr>
      <vt:lpstr>Check model assumptions</vt:lpstr>
      <vt:lpstr>Model summary</vt:lpstr>
      <vt:lpstr>Model summary</vt:lpstr>
      <vt:lpstr>Let's practice - 11</vt:lpstr>
      <vt:lpstr>Additional content : model with 2 covariables (I)</vt:lpstr>
      <vt:lpstr>Additional content : model with 2 covariables (II)</vt:lpstr>
      <vt:lpstr>Additional content : model with 2 covariables (III)</vt:lpstr>
      <vt:lpstr>The next steps</vt:lpstr>
      <vt:lpstr>Credits and Acknowledgments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 Swiss Institute of Bioinformatics</dc:title>
  <dc:creator>O365</dc:creator>
  <cp:lastModifiedBy>Marie Dangles</cp:lastModifiedBy>
  <cp:revision>768</cp:revision>
  <dcterms:created xsi:type="dcterms:W3CDTF">2023-02-23T13:26:01Z</dcterms:created>
  <dcterms:modified xsi:type="dcterms:W3CDTF">2024-01-04T14:25:32Z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0x010100D1884769A1460844A8276E9E33D9EC1F</vt:lpwstr>
  </property>
  <property fmtid="{D5CDD505-2E9C-101B-9397-08002B2CF9AE}" pid="3" name="MediaServiceImageTags">
    <vt:lpwstr/>
  </property>
</Properties>
</file>